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Canva Sans Bold" charset="1" panose="020B0803030501040103"/>
      <p:regular r:id="rId23"/>
    </p:embeddedFont>
    <p:embeddedFont>
      <p:font typeface="Muli" charset="1" panose="00000500000000000000"/>
      <p:regular r:id="rId24"/>
    </p:embeddedFont>
    <p:embeddedFont>
      <p:font typeface="Shrikhand" charset="1" panose="02000000000000000000"/>
      <p:regular r:id="rId25"/>
    </p:embeddedFont>
    <p:embeddedFont>
      <p:font typeface="Bukhari Script" charset="1" panose="00000500000000000000"/>
      <p:regular r:id="rId26"/>
    </p:embeddedFont>
    <p:embeddedFont>
      <p:font typeface="Muli Bold" charset="1" panose="00000800000000000000"/>
      <p:regular r:id="rId27"/>
    </p:embeddedFont>
    <p:embeddedFont>
      <p:font typeface="Canva Sans" charset="1" panose="020B0503030501040103"/>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svg>
</file>

<file path=ppt/media/image2.svg>
</file>

<file path=ppt/media/image3.jpe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https://github.com/Abhijithsr13/Edunet_foundation" TargetMode="External" Type="http://schemas.openxmlformats.org/officeDocument/2006/relationships/hyperlink"/><Relationship Id="rId7" Target="https://abhijithsr13.github.io/Edunet_foundation/" TargetMode="External" Type="http://schemas.openxmlformats.org/officeDocument/2006/relationships/hyperlink"/><Relationship Id="rId8" Target="https://github.com/Abhijithsr13" TargetMode="External" Type="http://schemas.openxmlformats.org/officeDocument/2006/relationships/hyperlink"/></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false" flipV="false" rot="0">
            <a:off x="13971684" y="9616633"/>
            <a:ext cx="6962594" cy="1491688"/>
          </a:xfrm>
          <a:custGeom>
            <a:avLst/>
            <a:gdLst/>
            <a:ahLst/>
            <a:cxnLst/>
            <a:rect r="r" b="b" t="t" l="l"/>
            <a:pathLst>
              <a:path h="1491688" w="6962594">
                <a:moveTo>
                  <a:pt x="0" y="0"/>
                </a:moveTo>
                <a:lnTo>
                  <a:pt x="6962594" y="0"/>
                </a:lnTo>
                <a:lnTo>
                  <a:pt x="6962594" y="1491688"/>
                </a:lnTo>
                <a:lnTo>
                  <a:pt x="0" y="1491688"/>
                </a:lnTo>
                <a:lnTo>
                  <a:pt x="0" y="0"/>
                </a:lnTo>
                <a:close/>
              </a:path>
            </a:pathLst>
          </a:custGeom>
          <a:blipFill>
            <a:blip r:embed="rId2">
              <a:extLst>
                <a:ext uri="{96DAC541-7B7A-43D3-8B79-37D633B846F1}">
                  <asvg:svgBlip xmlns:asvg="http://schemas.microsoft.com/office/drawing/2016/SVG/main" r:embed="rId3"/>
                </a:ext>
              </a:extLst>
            </a:blip>
            <a:stretch>
              <a:fillRect l="0" t="-615090" r="0" b="0"/>
            </a:stretch>
          </a:blipFill>
          <a:ln cap="sq">
            <a:noFill/>
            <a:prstDash val="solid"/>
            <a:miter/>
          </a:ln>
        </p:spPr>
      </p:sp>
      <p:sp>
        <p:nvSpPr>
          <p:cNvPr name="Freeform 3" id="3"/>
          <p:cNvSpPr/>
          <p:nvPr/>
        </p:nvSpPr>
        <p:spPr>
          <a:xfrm flipH="true" flipV="false" rot="0">
            <a:off x="14834753" y="0"/>
            <a:ext cx="3453247" cy="2079620"/>
          </a:xfrm>
          <a:custGeom>
            <a:avLst/>
            <a:gdLst/>
            <a:ahLst/>
            <a:cxnLst/>
            <a:rect r="r" b="b" t="t" l="l"/>
            <a:pathLst>
              <a:path h="2079620" w="3453247">
                <a:moveTo>
                  <a:pt x="3453247" y="0"/>
                </a:moveTo>
                <a:lnTo>
                  <a:pt x="0" y="0"/>
                </a:lnTo>
                <a:lnTo>
                  <a:pt x="0" y="2079620"/>
                </a:lnTo>
                <a:lnTo>
                  <a:pt x="3453247" y="2079620"/>
                </a:lnTo>
                <a:lnTo>
                  <a:pt x="3453247" y="0"/>
                </a:lnTo>
                <a:close/>
              </a:path>
            </a:pathLst>
          </a:custGeom>
          <a:blipFill>
            <a:blip r:embed="rId2">
              <a:extLst>
                <a:ext uri="{96DAC541-7B7A-43D3-8B79-37D633B846F1}">
                  <asvg:svgBlip xmlns:asvg="http://schemas.microsoft.com/office/drawing/2016/SVG/main" r:embed="rId3"/>
                </a:ext>
              </a:extLst>
            </a:blip>
            <a:stretch>
              <a:fillRect l="0" t="0" r="0" b="-154396"/>
            </a:stretch>
          </a:blipFill>
          <a:ln cap="sq">
            <a:noFill/>
            <a:prstDash val="solid"/>
            <a:miter/>
          </a:ln>
        </p:spPr>
      </p:sp>
      <p:sp>
        <p:nvSpPr>
          <p:cNvPr name="Freeform 4" id="4"/>
          <p:cNvSpPr/>
          <p:nvPr/>
        </p:nvSpPr>
        <p:spPr>
          <a:xfrm flipH="false" flipV="false" rot="0">
            <a:off x="13658670" y="2972569"/>
            <a:ext cx="2728337" cy="3559366"/>
          </a:xfrm>
          <a:custGeom>
            <a:avLst/>
            <a:gdLst/>
            <a:ahLst/>
            <a:cxnLst/>
            <a:rect r="r" b="b" t="t" l="l"/>
            <a:pathLst>
              <a:path h="3559366" w="2728337">
                <a:moveTo>
                  <a:pt x="0" y="0"/>
                </a:moveTo>
                <a:lnTo>
                  <a:pt x="2728337" y="0"/>
                </a:lnTo>
                <a:lnTo>
                  <a:pt x="2728337" y="3559366"/>
                </a:lnTo>
                <a:lnTo>
                  <a:pt x="0" y="3559366"/>
                </a:lnTo>
                <a:lnTo>
                  <a:pt x="0" y="0"/>
                </a:lnTo>
                <a:close/>
              </a:path>
            </a:pathLst>
          </a:custGeom>
          <a:blipFill>
            <a:blip r:embed="rId4"/>
            <a:stretch>
              <a:fillRect l="0" t="0" r="-2398" b="0"/>
            </a:stretch>
          </a:blipFill>
        </p:spPr>
      </p:sp>
      <p:sp>
        <p:nvSpPr>
          <p:cNvPr name="TextBox 5" id="5"/>
          <p:cNvSpPr txBox="true"/>
          <p:nvPr/>
        </p:nvSpPr>
        <p:spPr>
          <a:xfrm rot="0">
            <a:off x="5680407" y="2902159"/>
            <a:ext cx="3679349" cy="563880"/>
          </a:xfrm>
          <a:prstGeom prst="rect">
            <a:avLst/>
          </a:prstGeom>
        </p:spPr>
        <p:txBody>
          <a:bodyPr anchor="t" rtlCol="false" tIns="0" lIns="0" bIns="0" rIns="0">
            <a:spAutoFit/>
          </a:bodyPr>
          <a:lstStyle/>
          <a:p>
            <a:pPr algn="ctr">
              <a:lnSpc>
                <a:spcPts val="4620"/>
              </a:lnSpc>
            </a:pPr>
            <a:r>
              <a:rPr lang="en-US" sz="3300">
                <a:solidFill>
                  <a:srgbClr val="000000"/>
                </a:solidFill>
                <a:latin typeface="Canva Sans Bold"/>
                <a:ea typeface="Canva Sans Bold"/>
                <a:cs typeface="Canva Sans Bold"/>
                <a:sym typeface="Canva Sans Bold"/>
              </a:rPr>
              <a:t>Abhijith S R</a:t>
            </a:r>
          </a:p>
        </p:txBody>
      </p:sp>
      <p:sp>
        <p:nvSpPr>
          <p:cNvPr name="TextBox 6" id="6"/>
          <p:cNvSpPr txBox="true"/>
          <p:nvPr/>
        </p:nvSpPr>
        <p:spPr>
          <a:xfrm rot="0">
            <a:off x="5620403" y="4146462"/>
            <a:ext cx="5761291" cy="563880"/>
          </a:xfrm>
          <a:prstGeom prst="rect">
            <a:avLst/>
          </a:prstGeom>
        </p:spPr>
        <p:txBody>
          <a:bodyPr anchor="t" rtlCol="false" tIns="0" lIns="0" bIns="0" rIns="0">
            <a:spAutoFit/>
          </a:bodyPr>
          <a:lstStyle/>
          <a:p>
            <a:pPr algn="ctr">
              <a:lnSpc>
                <a:spcPts val="4620"/>
              </a:lnSpc>
            </a:pPr>
            <a:r>
              <a:rPr lang="en-US" sz="3300">
                <a:solidFill>
                  <a:srgbClr val="000000"/>
                </a:solidFill>
                <a:latin typeface="Canva Sans Bold"/>
                <a:ea typeface="Canva Sans Bold"/>
                <a:cs typeface="Canva Sans Bold"/>
                <a:sym typeface="Canva Sans Bold"/>
              </a:rPr>
              <a:t>abhijithsr22@gmail.com</a:t>
            </a:r>
          </a:p>
        </p:txBody>
      </p:sp>
      <p:sp>
        <p:nvSpPr>
          <p:cNvPr name="TextBox 7" id="7"/>
          <p:cNvSpPr txBox="true"/>
          <p:nvPr/>
        </p:nvSpPr>
        <p:spPr>
          <a:xfrm rot="0">
            <a:off x="5921102" y="5546636"/>
            <a:ext cx="6208350" cy="1144905"/>
          </a:xfrm>
          <a:prstGeom prst="rect">
            <a:avLst/>
          </a:prstGeom>
        </p:spPr>
        <p:txBody>
          <a:bodyPr anchor="t" rtlCol="false" tIns="0" lIns="0" bIns="0" rIns="0">
            <a:spAutoFit/>
          </a:bodyPr>
          <a:lstStyle/>
          <a:p>
            <a:pPr algn="ctr">
              <a:lnSpc>
                <a:spcPts val="4620"/>
              </a:lnSpc>
            </a:pPr>
            <a:r>
              <a:rPr lang="en-US" sz="3300">
                <a:solidFill>
                  <a:srgbClr val="000000"/>
                </a:solidFill>
                <a:latin typeface="Canva Sans Bold"/>
                <a:ea typeface="Canva Sans Bold"/>
                <a:cs typeface="Canva Sans Bold"/>
                <a:sym typeface="Canva Sans Bold"/>
              </a:rPr>
              <a:t>Joginpally B R Engineering </a:t>
            </a:r>
          </a:p>
          <a:p>
            <a:pPr algn="ctr">
              <a:lnSpc>
                <a:spcPts val="4620"/>
              </a:lnSpc>
            </a:pPr>
            <a:r>
              <a:rPr lang="en-US" sz="3300">
                <a:solidFill>
                  <a:srgbClr val="000000"/>
                </a:solidFill>
                <a:latin typeface="Canva Sans Bold"/>
                <a:ea typeface="Canva Sans Bold"/>
                <a:cs typeface="Canva Sans Bold"/>
                <a:sym typeface="Canva Sans Bold"/>
              </a:rPr>
              <a:t>College</a:t>
            </a:r>
          </a:p>
        </p:txBody>
      </p:sp>
      <p:sp>
        <p:nvSpPr>
          <p:cNvPr name="TextBox 8" id="8"/>
          <p:cNvSpPr txBox="true"/>
          <p:nvPr/>
        </p:nvSpPr>
        <p:spPr>
          <a:xfrm rot="0">
            <a:off x="878290" y="8113395"/>
            <a:ext cx="4279379" cy="1144905"/>
          </a:xfrm>
          <a:prstGeom prst="rect">
            <a:avLst/>
          </a:prstGeom>
        </p:spPr>
        <p:txBody>
          <a:bodyPr anchor="t" rtlCol="false" tIns="0" lIns="0" bIns="0" rIns="0">
            <a:spAutoFit/>
          </a:bodyPr>
          <a:lstStyle/>
          <a:p>
            <a:pPr algn="ctr">
              <a:lnSpc>
                <a:spcPts val="4620"/>
              </a:lnSpc>
            </a:pPr>
            <a:r>
              <a:rPr lang="en-US" sz="3300">
                <a:solidFill>
                  <a:srgbClr val="000000"/>
                </a:solidFill>
                <a:latin typeface="Canva Sans Bold"/>
                <a:ea typeface="Canva Sans Bold"/>
                <a:cs typeface="Canva Sans Bold"/>
                <a:sym typeface="Canva Sans Bold"/>
              </a:rPr>
              <a:t>Internship domain,</a:t>
            </a:r>
          </a:p>
          <a:p>
            <a:pPr algn="ctr">
              <a:lnSpc>
                <a:spcPts val="4620"/>
              </a:lnSpc>
            </a:pPr>
            <a:r>
              <a:rPr lang="en-US" sz="3300">
                <a:solidFill>
                  <a:srgbClr val="000000"/>
                </a:solidFill>
                <a:latin typeface="Canva Sans Bold"/>
                <a:ea typeface="Canva Sans Bold"/>
                <a:cs typeface="Canva Sans Bold"/>
                <a:sym typeface="Canva Sans Bold"/>
              </a:rPr>
              <a:t> start and end date:-</a:t>
            </a:r>
          </a:p>
        </p:txBody>
      </p:sp>
      <p:sp>
        <p:nvSpPr>
          <p:cNvPr name="TextBox 9" id="9"/>
          <p:cNvSpPr txBox="true"/>
          <p:nvPr/>
        </p:nvSpPr>
        <p:spPr>
          <a:xfrm rot="0">
            <a:off x="4900494" y="8113395"/>
            <a:ext cx="7574409" cy="1144905"/>
          </a:xfrm>
          <a:prstGeom prst="rect">
            <a:avLst/>
          </a:prstGeom>
        </p:spPr>
        <p:txBody>
          <a:bodyPr anchor="t" rtlCol="false" tIns="0" lIns="0" bIns="0" rIns="0">
            <a:spAutoFit/>
          </a:bodyPr>
          <a:lstStyle/>
          <a:p>
            <a:pPr algn="ctr">
              <a:lnSpc>
                <a:spcPts val="4620"/>
              </a:lnSpc>
            </a:pPr>
            <a:r>
              <a:rPr lang="en-US" sz="3300">
                <a:solidFill>
                  <a:srgbClr val="000000"/>
                </a:solidFill>
                <a:latin typeface="Canva Sans Bold"/>
                <a:ea typeface="Canva Sans Bold"/>
                <a:cs typeface="Canva Sans Bold"/>
                <a:sym typeface="Canva Sans Bold"/>
              </a:rPr>
              <a:t>Front-End Development,</a:t>
            </a:r>
          </a:p>
          <a:p>
            <a:pPr algn="ctr">
              <a:lnSpc>
                <a:spcPts val="4620"/>
              </a:lnSpc>
            </a:pPr>
            <a:r>
              <a:rPr lang="en-US" sz="3300">
                <a:solidFill>
                  <a:srgbClr val="000000"/>
                </a:solidFill>
                <a:latin typeface="Canva Sans Bold"/>
                <a:ea typeface="Canva Sans Bold"/>
                <a:cs typeface="Canva Sans Bold"/>
                <a:sym typeface="Canva Sans Bold"/>
              </a:rPr>
              <a:t>24.6.2024 -31.7.2024</a:t>
            </a:r>
          </a:p>
        </p:txBody>
      </p:sp>
      <p:sp>
        <p:nvSpPr>
          <p:cNvPr name="TextBox 10" id="10"/>
          <p:cNvSpPr txBox="true"/>
          <p:nvPr/>
        </p:nvSpPr>
        <p:spPr>
          <a:xfrm rot="0">
            <a:off x="5737557" y="7120165"/>
            <a:ext cx="2792067" cy="563880"/>
          </a:xfrm>
          <a:prstGeom prst="rect">
            <a:avLst/>
          </a:prstGeom>
        </p:spPr>
        <p:txBody>
          <a:bodyPr anchor="t" rtlCol="false" tIns="0" lIns="0" bIns="0" rIns="0">
            <a:spAutoFit/>
          </a:bodyPr>
          <a:lstStyle/>
          <a:p>
            <a:pPr algn="ctr">
              <a:lnSpc>
                <a:spcPts val="4620"/>
              </a:lnSpc>
            </a:pPr>
            <a:r>
              <a:rPr lang="en-US" sz="3300">
                <a:solidFill>
                  <a:srgbClr val="000000"/>
                </a:solidFill>
                <a:latin typeface="Canva Sans Bold"/>
                <a:ea typeface="Canva Sans Bold"/>
                <a:cs typeface="Canva Sans Bold"/>
                <a:sym typeface="Canva Sans Bold"/>
              </a:rPr>
              <a:t>Telangana</a:t>
            </a:r>
          </a:p>
        </p:txBody>
      </p:sp>
      <p:sp>
        <p:nvSpPr>
          <p:cNvPr name="TextBox 11" id="11"/>
          <p:cNvSpPr txBox="true"/>
          <p:nvPr/>
        </p:nvSpPr>
        <p:spPr>
          <a:xfrm rot="0">
            <a:off x="878290" y="7120165"/>
            <a:ext cx="3718443" cy="563880"/>
          </a:xfrm>
          <a:prstGeom prst="rect">
            <a:avLst/>
          </a:prstGeom>
        </p:spPr>
        <p:txBody>
          <a:bodyPr anchor="t" rtlCol="false" tIns="0" lIns="0" bIns="0" rIns="0">
            <a:spAutoFit/>
          </a:bodyPr>
          <a:lstStyle/>
          <a:p>
            <a:pPr algn="ctr">
              <a:lnSpc>
                <a:spcPts val="4620"/>
              </a:lnSpc>
            </a:pPr>
            <a:r>
              <a:rPr lang="en-US" sz="3300">
                <a:solidFill>
                  <a:srgbClr val="000000"/>
                </a:solidFill>
                <a:latin typeface="Canva Sans Bold"/>
                <a:ea typeface="Canva Sans Bold"/>
                <a:cs typeface="Canva Sans Bold"/>
                <a:sym typeface="Canva Sans Bold"/>
              </a:rPr>
              <a:t>College State:-</a:t>
            </a:r>
          </a:p>
        </p:txBody>
      </p:sp>
      <p:sp>
        <p:nvSpPr>
          <p:cNvPr name="TextBox 12" id="12"/>
          <p:cNvSpPr txBox="true"/>
          <p:nvPr/>
        </p:nvSpPr>
        <p:spPr>
          <a:xfrm rot="0">
            <a:off x="878290" y="5677129"/>
            <a:ext cx="3502170" cy="563880"/>
          </a:xfrm>
          <a:prstGeom prst="rect">
            <a:avLst/>
          </a:prstGeom>
        </p:spPr>
        <p:txBody>
          <a:bodyPr anchor="t" rtlCol="false" tIns="0" lIns="0" bIns="0" rIns="0">
            <a:spAutoFit/>
          </a:bodyPr>
          <a:lstStyle/>
          <a:p>
            <a:pPr algn="ctr">
              <a:lnSpc>
                <a:spcPts val="4620"/>
              </a:lnSpc>
            </a:pPr>
            <a:r>
              <a:rPr lang="en-US" sz="3300">
                <a:solidFill>
                  <a:srgbClr val="000000"/>
                </a:solidFill>
                <a:latin typeface="Canva Sans Bold"/>
                <a:ea typeface="Canva Sans Bold"/>
                <a:cs typeface="Canva Sans Bold"/>
                <a:sym typeface="Canva Sans Bold"/>
              </a:rPr>
              <a:t>College Name:-</a:t>
            </a:r>
          </a:p>
        </p:txBody>
      </p:sp>
      <p:sp>
        <p:nvSpPr>
          <p:cNvPr name="TextBox 13" id="13"/>
          <p:cNvSpPr txBox="true"/>
          <p:nvPr/>
        </p:nvSpPr>
        <p:spPr>
          <a:xfrm rot="0">
            <a:off x="760393" y="4146462"/>
            <a:ext cx="4042114" cy="1144905"/>
          </a:xfrm>
          <a:prstGeom prst="rect">
            <a:avLst/>
          </a:prstGeom>
        </p:spPr>
        <p:txBody>
          <a:bodyPr anchor="t" rtlCol="false" tIns="0" lIns="0" bIns="0" rIns="0">
            <a:spAutoFit/>
          </a:bodyPr>
          <a:lstStyle/>
          <a:p>
            <a:pPr algn="ctr">
              <a:lnSpc>
                <a:spcPts val="4620"/>
              </a:lnSpc>
            </a:pPr>
            <a:r>
              <a:rPr lang="en-US" sz="3300">
                <a:solidFill>
                  <a:srgbClr val="000000"/>
                </a:solidFill>
                <a:latin typeface="Canva Sans Bold"/>
                <a:ea typeface="Canva Sans Bold"/>
                <a:cs typeface="Canva Sans Bold"/>
                <a:sym typeface="Canva Sans Bold"/>
              </a:rPr>
              <a:t>SkillsBuild Email ID:-</a:t>
            </a:r>
          </a:p>
        </p:txBody>
      </p:sp>
      <p:sp>
        <p:nvSpPr>
          <p:cNvPr name="TextBox 14" id="14"/>
          <p:cNvSpPr txBox="true"/>
          <p:nvPr/>
        </p:nvSpPr>
        <p:spPr>
          <a:xfrm rot="0">
            <a:off x="1614190" y="2902159"/>
            <a:ext cx="2030370" cy="563880"/>
          </a:xfrm>
          <a:prstGeom prst="rect">
            <a:avLst/>
          </a:prstGeom>
        </p:spPr>
        <p:txBody>
          <a:bodyPr anchor="t" rtlCol="false" tIns="0" lIns="0" bIns="0" rIns="0">
            <a:spAutoFit/>
          </a:bodyPr>
          <a:lstStyle/>
          <a:p>
            <a:pPr algn="ctr">
              <a:lnSpc>
                <a:spcPts val="4620"/>
              </a:lnSpc>
            </a:pPr>
            <a:r>
              <a:rPr lang="en-US" sz="3300">
                <a:solidFill>
                  <a:srgbClr val="000000"/>
                </a:solidFill>
                <a:latin typeface="Canva Sans Bold"/>
                <a:ea typeface="Canva Sans Bold"/>
                <a:cs typeface="Canva Sans Bold"/>
                <a:sym typeface="Canva Sans Bold"/>
              </a:rPr>
              <a:t>Name:-</a:t>
            </a:r>
          </a:p>
        </p:txBody>
      </p:sp>
      <p:sp>
        <p:nvSpPr>
          <p:cNvPr name="Freeform 15" id="15"/>
          <p:cNvSpPr/>
          <p:nvPr/>
        </p:nvSpPr>
        <p:spPr>
          <a:xfrm flipH="false" flipV="false" rot="-5400000">
            <a:off x="-5886840" y="4034795"/>
            <a:ext cx="10298110" cy="2206299"/>
          </a:xfrm>
          <a:custGeom>
            <a:avLst/>
            <a:gdLst/>
            <a:ahLst/>
            <a:cxnLst/>
            <a:rect r="r" b="b" t="t" l="l"/>
            <a:pathLst>
              <a:path h="2206299" w="10298110">
                <a:moveTo>
                  <a:pt x="0" y="0"/>
                </a:moveTo>
                <a:lnTo>
                  <a:pt x="10298110" y="0"/>
                </a:lnTo>
                <a:lnTo>
                  <a:pt x="10298110" y="2206300"/>
                </a:lnTo>
                <a:lnTo>
                  <a:pt x="0" y="2206300"/>
                </a:lnTo>
                <a:lnTo>
                  <a:pt x="0" y="0"/>
                </a:lnTo>
                <a:close/>
              </a:path>
            </a:pathLst>
          </a:custGeom>
          <a:blipFill>
            <a:blip r:embed="rId2">
              <a:extLst>
                <a:ext uri="{96DAC541-7B7A-43D3-8B79-37D633B846F1}">
                  <asvg:svgBlip xmlns:asvg="http://schemas.microsoft.com/office/drawing/2016/SVG/main" r:embed="rId3"/>
                </a:ext>
              </a:extLst>
            </a:blip>
            <a:stretch>
              <a:fillRect l="0" t="-615090" r="0" b="0"/>
            </a:stretch>
          </a:blipFill>
          <a:ln cap="sq">
            <a:noFill/>
            <a:prstDash val="solid"/>
            <a:miter/>
          </a:ln>
        </p:spPr>
      </p:sp>
      <p:sp>
        <p:nvSpPr>
          <p:cNvPr name="Freeform 16" id="16"/>
          <p:cNvSpPr/>
          <p:nvPr/>
        </p:nvSpPr>
        <p:spPr>
          <a:xfrm flipH="false" flipV="false" rot="0">
            <a:off x="-501099" y="-2793267"/>
            <a:ext cx="15335852" cy="3285601"/>
          </a:xfrm>
          <a:custGeom>
            <a:avLst/>
            <a:gdLst/>
            <a:ahLst/>
            <a:cxnLst/>
            <a:rect r="r" b="b" t="t" l="l"/>
            <a:pathLst>
              <a:path h="3285601" w="15335852">
                <a:moveTo>
                  <a:pt x="0" y="0"/>
                </a:moveTo>
                <a:lnTo>
                  <a:pt x="15335852" y="0"/>
                </a:lnTo>
                <a:lnTo>
                  <a:pt x="15335852" y="3285601"/>
                </a:lnTo>
                <a:lnTo>
                  <a:pt x="0" y="3285601"/>
                </a:lnTo>
                <a:lnTo>
                  <a:pt x="0" y="0"/>
                </a:lnTo>
                <a:close/>
              </a:path>
            </a:pathLst>
          </a:custGeom>
          <a:blipFill>
            <a:blip r:embed="rId2">
              <a:extLst>
                <a:ext uri="{96DAC541-7B7A-43D3-8B79-37D633B846F1}">
                  <asvg:svgBlip xmlns:asvg="http://schemas.microsoft.com/office/drawing/2016/SVG/main" r:embed="rId3"/>
                </a:ext>
              </a:extLst>
            </a:blip>
            <a:stretch>
              <a:fillRect l="0" t="-615090" r="0" b="0"/>
            </a:stretch>
          </a:blipFill>
          <a:ln cap="sq">
            <a:noFill/>
            <a:prstDash val="solid"/>
            <a:miter/>
          </a:ln>
        </p:spPr>
      </p:sp>
      <p:sp>
        <p:nvSpPr>
          <p:cNvPr name="Freeform 17" id="17"/>
          <p:cNvSpPr/>
          <p:nvPr/>
        </p:nvSpPr>
        <p:spPr>
          <a:xfrm flipH="false" flipV="false" rot="0">
            <a:off x="-1132830" y="9465520"/>
            <a:ext cx="15335852" cy="3285601"/>
          </a:xfrm>
          <a:custGeom>
            <a:avLst/>
            <a:gdLst/>
            <a:ahLst/>
            <a:cxnLst/>
            <a:rect r="r" b="b" t="t" l="l"/>
            <a:pathLst>
              <a:path h="3285601" w="15335852">
                <a:moveTo>
                  <a:pt x="0" y="0"/>
                </a:moveTo>
                <a:lnTo>
                  <a:pt x="15335852" y="0"/>
                </a:lnTo>
                <a:lnTo>
                  <a:pt x="15335852" y="3285601"/>
                </a:lnTo>
                <a:lnTo>
                  <a:pt x="0" y="3285601"/>
                </a:lnTo>
                <a:lnTo>
                  <a:pt x="0" y="0"/>
                </a:lnTo>
                <a:close/>
              </a:path>
            </a:pathLst>
          </a:custGeom>
          <a:blipFill>
            <a:blip r:embed="rId2">
              <a:extLst>
                <a:ext uri="{96DAC541-7B7A-43D3-8B79-37D633B846F1}">
                  <asvg:svgBlip xmlns:asvg="http://schemas.microsoft.com/office/drawing/2016/SVG/main" r:embed="rId3"/>
                </a:ext>
              </a:extLst>
            </a:blip>
            <a:stretch>
              <a:fillRect l="0" t="-615090" r="0" b="0"/>
            </a:stretch>
          </a:blipFill>
          <a:ln cap="sq">
            <a:noFill/>
            <a:prstDash val="solid"/>
            <a:miter/>
          </a:ln>
        </p:spPr>
      </p:sp>
      <p:sp>
        <p:nvSpPr>
          <p:cNvPr name="Freeform 18" id="18"/>
          <p:cNvSpPr/>
          <p:nvPr/>
        </p:nvSpPr>
        <p:spPr>
          <a:xfrm flipH="false" flipV="false" rot="-5400000">
            <a:off x="13673417" y="5222399"/>
            <a:ext cx="10158862" cy="2176467"/>
          </a:xfrm>
          <a:custGeom>
            <a:avLst/>
            <a:gdLst/>
            <a:ahLst/>
            <a:cxnLst/>
            <a:rect r="r" b="b" t="t" l="l"/>
            <a:pathLst>
              <a:path h="2176467" w="10158862">
                <a:moveTo>
                  <a:pt x="0" y="0"/>
                </a:moveTo>
                <a:lnTo>
                  <a:pt x="10158862" y="0"/>
                </a:lnTo>
                <a:lnTo>
                  <a:pt x="10158862" y="2176467"/>
                </a:lnTo>
                <a:lnTo>
                  <a:pt x="0" y="2176467"/>
                </a:lnTo>
                <a:lnTo>
                  <a:pt x="0" y="0"/>
                </a:lnTo>
                <a:close/>
              </a:path>
            </a:pathLst>
          </a:custGeom>
          <a:blipFill>
            <a:blip r:embed="rId2">
              <a:extLst>
                <a:ext uri="{96DAC541-7B7A-43D3-8B79-37D633B846F1}">
                  <asvg:svgBlip xmlns:asvg="http://schemas.microsoft.com/office/drawing/2016/SVG/main" r:embed="rId3"/>
                </a:ext>
              </a:extLst>
            </a:blip>
            <a:stretch>
              <a:fillRect l="0" t="-615090" r="0" b="0"/>
            </a:stretch>
          </a:blipFill>
          <a:ln cap="sq">
            <a:noFill/>
            <a:prstDash val="solid"/>
            <a:miter/>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false" flipV="false" rot="0">
            <a:off x="14384088" y="9258300"/>
            <a:ext cx="3903912" cy="2129406"/>
          </a:xfrm>
          <a:custGeom>
            <a:avLst/>
            <a:gdLst/>
            <a:ahLst/>
            <a:cxnLst/>
            <a:rect r="r" b="b" t="t" l="l"/>
            <a:pathLst>
              <a:path h="2129406" w="3903912">
                <a:moveTo>
                  <a:pt x="0" y="0"/>
                </a:moveTo>
                <a:lnTo>
                  <a:pt x="3903912" y="0"/>
                </a:lnTo>
                <a:lnTo>
                  <a:pt x="3903912" y="2129406"/>
                </a:lnTo>
                <a:lnTo>
                  <a:pt x="0" y="212940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true" flipV="false" rot="0">
            <a:off x="14834753" y="-11110"/>
            <a:ext cx="3453247" cy="2079620"/>
          </a:xfrm>
          <a:custGeom>
            <a:avLst/>
            <a:gdLst/>
            <a:ahLst/>
            <a:cxnLst/>
            <a:rect r="r" b="b" t="t" l="l"/>
            <a:pathLst>
              <a:path h="2079620" w="3453247">
                <a:moveTo>
                  <a:pt x="3453247" y="0"/>
                </a:moveTo>
                <a:lnTo>
                  <a:pt x="0" y="0"/>
                </a:lnTo>
                <a:lnTo>
                  <a:pt x="0" y="2079620"/>
                </a:lnTo>
                <a:lnTo>
                  <a:pt x="3453247" y="2079620"/>
                </a:lnTo>
                <a:lnTo>
                  <a:pt x="3453247"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0" y="9280712"/>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Freeform 5" id="5"/>
          <p:cNvSpPr/>
          <p:nvPr/>
        </p:nvSpPr>
        <p:spPr>
          <a:xfrm flipH="false" flipV="false" rot="0">
            <a:off x="2415389" y="1358656"/>
            <a:ext cx="13457222" cy="7251764"/>
          </a:xfrm>
          <a:custGeom>
            <a:avLst/>
            <a:gdLst/>
            <a:ahLst/>
            <a:cxnLst/>
            <a:rect r="r" b="b" t="t" l="l"/>
            <a:pathLst>
              <a:path h="7251764" w="13457222">
                <a:moveTo>
                  <a:pt x="0" y="0"/>
                </a:moveTo>
                <a:lnTo>
                  <a:pt x="13457222" y="0"/>
                </a:lnTo>
                <a:lnTo>
                  <a:pt x="13457222" y="7251764"/>
                </a:lnTo>
                <a:lnTo>
                  <a:pt x="0" y="7251764"/>
                </a:lnTo>
                <a:lnTo>
                  <a:pt x="0" y="0"/>
                </a:lnTo>
                <a:close/>
              </a:path>
            </a:pathLst>
          </a:custGeom>
          <a:blipFill>
            <a:blip r:embed="rId6"/>
            <a:stretch>
              <a:fillRect l="0" t="0" r="0" b="-4384"/>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true" flipV="false" rot="0">
            <a:off x="-260758" y="9388426"/>
            <a:ext cx="3903912" cy="2129406"/>
          </a:xfrm>
          <a:custGeom>
            <a:avLst/>
            <a:gdLst/>
            <a:ahLst/>
            <a:cxnLst/>
            <a:rect r="r" b="b" t="t" l="l"/>
            <a:pathLst>
              <a:path h="2129406" w="3903912">
                <a:moveTo>
                  <a:pt x="3903912" y="0"/>
                </a:moveTo>
                <a:lnTo>
                  <a:pt x="0" y="0"/>
                </a:lnTo>
                <a:lnTo>
                  <a:pt x="0" y="2129407"/>
                </a:lnTo>
                <a:lnTo>
                  <a:pt x="3903912" y="2129407"/>
                </a:lnTo>
                <a:lnTo>
                  <a:pt x="3903912"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35426" y="-248203"/>
            <a:ext cx="3453247" cy="2079620"/>
          </a:xfrm>
          <a:custGeom>
            <a:avLst/>
            <a:gdLst/>
            <a:ahLst/>
            <a:cxnLst/>
            <a:rect r="r" b="b" t="t" l="l"/>
            <a:pathLst>
              <a:path h="2079620" w="3453247">
                <a:moveTo>
                  <a:pt x="0" y="0"/>
                </a:moveTo>
                <a:lnTo>
                  <a:pt x="3453247" y="0"/>
                </a:lnTo>
                <a:lnTo>
                  <a:pt x="3453247" y="2079620"/>
                </a:lnTo>
                <a:lnTo>
                  <a:pt x="0" y="2079620"/>
                </a:lnTo>
                <a:lnTo>
                  <a:pt x="0"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13842609" y="9316715"/>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Freeform 5" id="5"/>
          <p:cNvSpPr/>
          <p:nvPr/>
        </p:nvSpPr>
        <p:spPr>
          <a:xfrm flipH="false" flipV="false" rot="0">
            <a:off x="2415389" y="1358656"/>
            <a:ext cx="13457222" cy="7229055"/>
          </a:xfrm>
          <a:custGeom>
            <a:avLst/>
            <a:gdLst/>
            <a:ahLst/>
            <a:cxnLst/>
            <a:rect r="r" b="b" t="t" l="l"/>
            <a:pathLst>
              <a:path h="7229055" w="13457222">
                <a:moveTo>
                  <a:pt x="0" y="0"/>
                </a:moveTo>
                <a:lnTo>
                  <a:pt x="13457222" y="0"/>
                </a:lnTo>
                <a:lnTo>
                  <a:pt x="13457222" y="7229055"/>
                </a:lnTo>
                <a:lnTo>
                  <a:pt x="0" y="7229055"/>
                </a:lnTo>
                <a:lnTo>
                  <a:pt x="0" y="0"/>
                </a:lnTo>
                <a:close/>
              </a:path>
            </a:pathLst>
          </a:custGeom>
          <a:blipFill>
            <a:blip r:embed="rId6"/>
            <a:stretch>
              <a:fillRect l="0" t="0" r="0" b="-4711"/>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true" flipV="false" rot="0">
            <a:off x="-260758" y="9388426"/>
            <a:ext cx="3903912" cy="2129406"/>
          </a:xfrm>
          <a:custGeom>
            <a:avLst/>
            <a:gdLst/>
            <a:ahLst/>
            <a:cxnLst/>
            <a:rect r="r" b="b" t="t" l="l"/>
            <a:pathLst>
              <a:path h="2129406" w="3903912">
                <a:moveTo>
                  <a:pt x="3903912" y="0"/>
                </a:moveTo>
                <a:lnTo>
                  <a:pt x="0" y="0"/>
                </a:lnTo>
                <a:lnTo>
                  <a:pt x="0" y="2129407"/>
                </a:lnTo>
                <a:lnTo>
                  <a:pt x="3903912" y="2129407"/>
                </a:lnTo>
                <a:lnTo>
                  <a:pt x="3903912"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35426" y="-248203"/>
            <a:ext cx="3453247" cy="2079620"/>
          </a:xfrm>
          <a:custGeom>
            <a:avLst/>
            <a:gdLst/>
            <a:ahLst/>
            <a:cxnLst/>
            <a:rect r="r" b="b" t="t" l="l"/>
            <a:pathLst>
              <a:path h="2079620" w="3453247">
                <a:moveTo>
                  <a:pt x="0" y="0"/>
                </a:moveTo>
                <a:lnTo>
                  <a:pt x="3453247" y="0"/>
                </a:lnTo>
                <a:lnTo>
                  <a:pt x="3453247" y="2079620"/>
                </a:lnTo>
                <a:lnTo>
                  <a:pt x="0" y="2079620"/>
                </a:lnTo>
                <a:lnTo>
                  <a:pt x="0"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13842609" y="9316715"/>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Freeform 5" id="5"/>
          <p:cNvSpPr/>
          <p:nvPr/>
        </p:nvSpPr>
        <p:spPr>
          <a:xfrm flipH="false" flipV="false" rot="0">
            <a:off x="2415389" y="1358656"/>
            <a:ext cx="13457222" cy="7229055"/>
          </a:xfrm>
          <a:custGeom>
            <a:avLst/>
            <a:gdLst/>
            <a:ahLst/>
            <a:cxnLst/>
            <a:rect r="r" b="b" t="t" l="l"/>
            <a:pathLst>
              <a:path h="7229055" w="13457222">
                <a:moveTo>
                  <a:pt x="0" y="0"/>
                </a:moveTo>
                <a:lnTo>
                  <a:pt x="13457222" y="0"/>
                </a:lnTo>
                <a:lnTo>
                  <a:pt x="13457222" y="7229055"/>
                </a:lnTo>
                <a:lnTo>
                  <a:pt x="0" y="7229055"/>
                </a:lnTo>
                <a:lnTo>
                  <a:pt x="0" y="0"/>
                </a:lnTo>
                <a:close/>
              </a:path>
            </a:pathLst>
          </a:custGeom>
          <a:blipFill>
            <a:blip r:embed="rId6"/>
            <a:stretch>
              <a:fillRect l="0" t="0" r="0" b="-4711"/>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true" flipV="false" rot="0">
            <a:off x="-260758" y="9388426"/>
            <a:ext cx="3903912" cy="2129406"/>
          </a:xfrm>
          <a:custGeom>
            <a:avLst/>
            <a:gdLst/>
            <a:ahLst/>
            <a:cxnLst/>
            <a:rect r="r" b="b" t="t" l="l"/>
            <a:pathLst>
              <a:path h="2129406" w="3903912">
                <a:moveTo>
                  <a:pt x="3903912" y="0"/>
                </a:moveTo>
                <a:lnTo>
                  <a:pt x="0" y="0"/>
                </a:lnTo>
                <a:lnTo>
                  <a:pt x="0" y="2129407"/>
                </a:lnTo>
                <a:lnTo>
                  <a:pt x="3903912" y="2129407"/>
                </a:lnTo>
                <a:lnTo>
                  <a:pt x="3903912"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35426" y="-248203"/>
            <a:ext cx="3453247" cy="2079620"/>
          </a:xfrm>
          <a:custGeom>
            <a:avLst/>
            <a:gdLst/>
            <a:ahLst/>
            <a:cxnLst/>
            <a:rect r="r" b="b" t="t" l="l"/>
            <a:pathLst>
              <a:path h="2079620" w="3453247">
                <a:moveTo>
                  <a:pt x="0" y="0"/>
                </a:moveTo>
                <a:lnTo>
                  <a:pt x="3453247" y="0"/>
                </a:lnTo>
                <a:lnTo>
                  <a:pt x="3453247" y="2079620"/>
                </a:lnTo>
                <a:lnTo>
                  <a:pt x="0" y="2079620"/>
                </a:lnTo>
                <a:lnTo>
                  <a:pt x="0"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13842609" y="9316715"/>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Freeform 5" id="5"/>
          <p:cNvSpPr/>
          <p:nvPr/>
        </p:nvSpPr>
        <p:spPr>
          <a:xfrm flipH="false" flipV="false" rot="0">
            <a:off x="2142716" y="1333558"/>
            <a:ext cx="13457222" cy="7222649"/>
          </a:xfrm>
          <a:custGeom>
            <a:avLst/>
            <a:gdLst/>
            <a:ahLst/>
            <a:cxnLst/>
            <a:rect r="r" b="b" t="t" l="l"/>
            <a:pathLst>
              <a:path h="7222649" w="13457222">
                <a:moveTo>
                  <a:pt x="0" y="0"/>
                </a:moveTo>
                <a:lnTo>
                  <a:pt x="13457222" y="0"/>
                </a:lnTo>
                <a:lnTo>
                  <a:pt x="13457222" y="7222649"/>
                </a:lnTo>
                <a:lnTo>
                  <a:pt x="0" y="7222649"/>
                </a:lnTo>
                <a:lnTo>
                  <a:pt x="0" y="0"/>
                </a:lnTo>
                <a:close/>
              </a:path>
            </a:pathLst>
          </a:custGeom>
          <a:blipFill>
            <a:blip r:embed="rId6"/>
            <a:stretch>
              <a:fillRect l="0" t="0" r="0" b="-4804"/>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true" flipV="false" rot="0">
            <a:off x="-260758" y="9388426"/>
            <a:ext cx="3903912" cy="2129406"/>
          </a:xfrm>
          <a:custGeom>
            <a:avLst/>
            <a:gdLst/>
            <a:ahLst/>
            <a:cxnLst/>
            <a:rect r="r" b="b" t="t" l="l"/>
            <a:pathLst>
              <a:path h="2129406" w="3903912">
                <a:moveTo>
                  <a:pt x="3903912" y="0"/>
                </a:moveTo>
                <a:lnTo>
                  <a:pt x="0" y="0"/>
                </a:lnTo>
                <a:lnTo>
                  <a:pt x="0" y="2129407"/>
                </a:lnTo>
                <a:lnTo>
                  <a:pt x="3903912" y="2129407"/>
                </a:lnTo>
                <a:lnTo>
                  <a:pt x="3903912"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35426" y="-248203"/>
            <a:ext cx="3453247" cy="2079620"/>
          </a:xfrm>
          <a:custGeom>
            <a:avLst/>
            <a:gdLst/>
            <a:ahLst/>
            <a:cxnLst/>
            <a:rect r="r" b="b" t="t" l="l"/>
            <a:pathLst>
              <a:path h="2079620" w="3453247">
                <a:moveTo>
                  <a:pt x="0" y="0"/>
                </a:moveTo>
                <a:lnTo>
                  <a:pt x="3453247" y="0"/>
                </a:lnTo>
                <a:lnTo>
                  <a:pt x="3453247" y="2079620"/>
                </a:lnTo>
                <a:lnTo>
                  <a:pt x="0" y="2079620"/>
                </a:lnTo>
                <a:lnTo>
                  <a:pt x="0"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13842609" y="9316715"/>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Freeform 5" id="5"/>
          <p:cNvSpPr/>
          <p:nvPr/>
        </p:nvSpPr>
        <p:spPr>
          <a:xfrm flipH="false" flipV="false" rot="0">
            <a:off x="2415389" y="1358656"/>
            <a:ext cx="13457222" cy="7222649"/>
          </a:xfrm>
          <a:custGeom>
            <a:avLst/>
            <a:gdLst/>
            <a:ahLst/>
            <a:cxnLst/>
            <a:rect r="r" b="b" t="t" l="l"/>
            <a:pathLst>
              <a:path h="7222649" w="13457222">
                <a:moveTo>
                  <a:pt x="0" y="0"/>
                </a:moveTo>
                <a:lnTo>
                  <a:pt x="13457222" y="0"/>
                </a:lnTo>
                <a:lnTo>
                  <a:pt x="13457222" y="7222649"/>
                </a:lnTo>
                <a:lnTo>
                  <a:pt x="0" y="7222649"/>
                </a:lnTo>
                <a:lnTo>
                  <a:pt x="0" y="0"/>
                </a:lnTo>
                <a:close/>
              </a:path>
            </a:pathLst>
          </a:custGeom>
          <a:blipFill>
            <a:blip r:embed="rId6"/>
            <a:stretch>
              <a:fillRect l="0" t="0" r="0" b="-4804"/>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true" flipV="false" rot="0">
            <a:off x="-260758" y="9388426"/>
            <a:ext cx="3903912" cy="2129406"/>
          </a:xfrm>
          <a:custGeom>
            <a:avLst/>
            <a:gdLst/>
            <a:ahLst/>
            <a:cxnLst/>
            <a:rect r="r" b="b" t="t" l="l"/>
            <a:pathLst>
              <a:path h="2129406" w="3903912">
                <a:moveTo>
                  <a:pt x="3903912" y="0"/>
                </a:moveTo>
                <a:lnTo>
                  <a:pt x="0" y="0"/>
                </a:lnTo>
                <a:lnTo>
                  <a:pt x="0" y="2129407"/>
                </a:lnTo>
                <a:lnTo>
                  <a:pt x="3903912" y="2129407"/>
                </a:lnTo>
                <a:lnTo>
                  <a:pt x="3903912"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35426" y="-248203"/>
            <a:ext cx="3453247" cy="2079620"/>
          </a:xfrm>
          <a:custGeom>
            <a:avLst/>
            <a:gdLst/>
            <a:ahLst/>
            <a:cxnLst/>
            <a:rect r="r" b="b" t="t" l="l"/>
            <a:pathLst>
              <a:path h="2079620" w="3453247">
                <a:moveTo>
                  <a:pt x="0" y="0"/>
                </a:moveTo>
                <a:lnTo>
                  <a:pt x="3453247" y="0"/>
                </a:lnTo>
                <a:lnTo>
                  <a:pt x="3453247" y="2079620"/>
                </a:lnTo>
                <a:lnTo>
                  <a:pt x="0" y="2079620"/>
                </a:lnTo>
                <a:lnTo>
                  <a:pt x="0"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13842609" y="9316715"/>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Freeform 5" id="5"/>
          <p:cNvSpPr/>
          <p:nvPr/>
        </p:nvSpPr>
        <p:spPr>
          <a:xfrm flipH="false" flipV="false" rot="0">
            <a:off x="2415389" y="1358656"/>
            <a:ext cx="13457222" cy="7197860"/>
          </a:xfrm>
          <a:custGeom>
            <a:avLst/>
            <a:gdLst/>
            <a:ahLst/>
            <a:cxnLst/>
            <a:rect r="r" b="b" t="t" l="l"/>
            <a:pathLst>
              <a:path h="7197860" w="13457222">
                <a:moveTo>
                  <a:pt x="0" y="0"/>
                </a:moveTo>
                <a:lnTo>
                  <a:pt x="13457222" y="0"/>
                </a:lnTo>
                <a:lnTo>
                  <a:pt x="13457222" y="7197861"/>
                </a:lnTo>
                <a:lnTo>
                  <a:pt x="0" y="7197861"/>
                </a:lnTo>
                <a:lnTo>
                  <a:pt x="0" y="0"/>
                </a:lnTo>
                <a:close/>
              </a:path>
            </a:pathLst>
          </a:custGeom>
          <a:blipFill>
            <a:blip r:embed="rId6"/>
            <a:stretch>
              <a:fillRect l="0" t="0" r="0" b="-5165"/>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true" flipV="false" rot="0">
            <a:off x="-260758" y="9388426"/>
            <a:ext cx="3903912" cy="2129406"/>
          </a:xfrm>
          <a:custGeom>
            <a:avLst/>
            <a:gdLst/>
            <a:ahLst/>
            <a:cxnLst/>
            <a:rect r="r" b="b" t="t" l="l"/>
            <a:pathLst>
              <a:path h="2129406" w="3903912">
                <a:moveTo>
                  <a:pt x="3903912" y="0"/>
                </a:moveTo>
                <a:lnTo>
                  <a:pt x="0" y="0"/>
                </a:lnTo>
                <a:lnTo>
                  <a:pt x="0" y="2129407"/>
                </a:lnTo>
                <a:lnTo>
                  <a:pt x="3903912" y="2129407"/>
                </a:lnTo>
                <a:lnTo>
                  <a:pt x="3903912"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35426" y="-248203"/>
            <a:ext cx="3453247" cy="2079620"/>
          </a:xfrm>
          <a:custGeom>
            <a:avLst/>
            <a:gdLst/>
            <a:ahLst/>
            <a:cxnLst/>
            <a:rect r="r" b="b" t="t" l="l"/>
            <a:pathLst>
              <a:path h="2079620" w="3453247">
                <a:moveTo>
                  <a:pt x="0" y="0"/>
                </a:moveTo>
                <a:lnTo>
                  <a:pt x="3453247" y="0"/>
                </a:lnTo>
                <a:lnTo>
                  <a:pt x="3453247" y="2079620"/>
                </a:lnTo>
                <a:lnTo>
                  <a:pt x="0" y="2079620"/>
                </a:lnTo>
                <a:lnTo>
                  <a:pt x="0"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13842609" y="9316715"/>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TextBox 5" id="5"/>
          <p:cNvSpPr txBox="true"/>
          <p:nvPr/>
        </p:nvSpPr>
        <p:spPr>
          <a:xfrm rot="0">
            <a:off x="1214153" y="876300"/>
            <a:ext cx="4407337" cy="1384969"/>
          </a:xfrm>
          <a:prstGeom prst="rect">
            <a:avLst/>
          </a:prstGeom>
        </p:spPr>
        <p:txBody>
          <a:bodyPr anchor="t" rtlCol="false" tIns="0" lIns="0" bIns="0" rIns="0">
            <a:spAutoFit/>
          </a:bodyPr>
          <a:lstStyle/>
          <a:p>
            <a:pPr algn="r">
              <a:lnSpc>
                <a:spcPts val="11338"/>
              </a:lnSpc>
            </a:pPr>
            <a:r>
              <a:rPr lang="en-US" sz="8098">
                <a:solidFill>
                  <a:srgbClr val="232B38"/>
                </a:solidFill>
                <a:latin typeface="Shrikhand"/>
                <a:ea typeface="Shrikhand"/>
                <a:cs typeface="Shrikhand"/>
                <a:sym typeface="Shrikhand"/>
              </a:rPr>
              <a:t>Links</a:t>
            </a:r>
          </a:p>
        </p:txBody>
      </p:sp>
      <p:sp>
        <p:nvSpPr>
          <p:cNvPr name="TextBox 6" id="6"/>
          <p:cNvSpPr txBox="true"/>
          <p:nvPr/>
        </p:nvSpPr>
        <p:spPr>
          <a:xfrm rot="0">
            <a:off x="166452" y="3108007"/>
            <a:ext cx="5455038" cy="887095"/>
          </a:xfrm>
          <a:prstGeom prst="rect">
            <a:avLst/>
          </a:prstGeom>
        </p:spPr>
        <p:txBody>
          <a:bodyPr anchor="t" rtlCol="false" tIns="0" lIns="0" bIns="0" rIns="0">
            <a:spAutoFit/>
          </a:bodyPr>
          <a:lstStyle/>
          <a:p>
            <a:pPr algn="ctr">
              <a:lnSpc>
                <a:spcPts val="7279"/>
              </a:lnSpc>
            </a:pPr>
            <a:r>
              <a:rPr lang="en-US" sz="5199" u="sng">
                <a:solidFill>
                  <a:srgbClr val="232B38"/>
                </a:solidFill>
                <a:latin typeface="Canva Sans Bold"/>
                <a:ea typeface="Canva Sans Bold"/>
                <a:cs typeface="Canva Sans Bold"/>
                <a:sym typeface="Canva Sans Bold"/>
                <a:hlinkClick r:id="rId6" tooltip="https://github.com/Abhijithsr13/Edunet_foundation"/>
              </a:rPr>
              <a:t>Github:-</a:t>
            </a:r>
          </a:p>
        </p:txBody>
      </p:sp>
      <p:sp>
        <p:nvSpPr>
          <p:cNvPr name="TextBox 7" id="7"/>
          <p:cNvSpPr txBox="true"/>
          <p:nvPr/>
        </p:nvSpPr>
        <p:spPr>
          <a:xfrm rot="0">
            <a:off x="396997" y="4652327"/>
            <a:ext cx="4499743" cy="887095"/>
          </a:xfrm>
          <a:prstGeom prst="rect">
            <a:avLst/>
          </a:prstGeom>
        </p:spPr>
        <p:txBody>
          <a:bodyPr anchor="t" rtlCol="false" tIns="0" lIns="0" bIns="0" rIns="0">
            <a:spAutoFit/>
          </a:bodyPr>
          <a:lstStyle/>
          <a:p>
            <a:pPr algn="ctr">
              <a:lnSpc>
                <a:spcPts val="7279"/>
              </a:lnSpc>
            </a:pPr>
            <a:r>
              <a:rPr lang="en-US" sz="5199" u="sng">
                <a:solidFill>
                  <a:srgbClr val="232B38"/>
                </a:solidFill>
                <a:latin typeface="Canva Sans Bold"/>
                <a:ea typeface="Canva Sans Bold"/>
                <a:cs typeface="Canva Sans Bold"/>
                <a:sym typeface="Canva Sans Bold"/>
                <a:hlinkClick r:id="rId7" tooltip="https://abhijithsr13.github.io/Edunet_foundation/"/>
              </a:rPr>
              <a:t>Live :-</a:t>
            </a:r>
          </a:p>
        </p:txBody>
      </p:sp>
      <p:sp>
        <p:nvSpPr>
          <p:cNvPr name="TextBox 8" id="8"/>
          <p:cNvSpPr txBox="true"/>
          <p:nvPr/>
        </p:nvSpPr>
        <p:spPr>
          <a:xfrm rot="0">
            <a:off x="1028700" y="6193634"/>
            <a:ext cx="7736080" cy="887095"/>
          </a:xfrm>
          <a:prstGeom prst="rect">
            <a:avLst/>
          </a:prstGeom>
        </p:spPr>
        <p:txBody>
          <a:bodyPr anchor="t" rtlCol="false" tIns="0" lIns="0" bIns="0" rIns="0">
            <a:spAutoFit/>
          </a:bodyPr>
          <a:lstStyle/>
          <a:p>
            <a:pPr algn="ctr">
              <a:lnSpc>
                <a:spcPts val="7279"/>
              </a:lnSpc>
            </a:pPr>
            <a:r>
              <a:rPr lang="en-US" sz="5199" u="sng">
                <a:solidFill>
                  <a:srgbClr val="232B38"/>
                </a:solidFill>
                <a:latin typeface="Canva Sans Bold"/>
                <a:ea typeface="Canva Sans Bold"/>
                <a:cs typeface="Canva Sans Bold"/>
                <a:sym typeface="Canva Sans Bold"/>
                <a:hlinkClick r:id="rId8" tooltip="https://github.com/Abhijithsr13"/>
              </a:rPr>
              <a:t>Github profile link :-</a:t>
            </a:r>
          </a:p>
        </p:txBody>
      </p:sp>
      <p:sp>
        <p:nvSpPr>
          <p:cNvPr name="AutoShape 9" id="9"/>
          <p:cNvSpPr/>
          <p:nvPr/>
        </p:nvSpPr>
        <p:spPr>
          <a:xfrm flipV="true">
            <a:off x="2287688" y="2242219"/>
            <a:ext cx="3570153" cy="0"/>
          </a:xfrm>
          <a:prstGeom prst="line">
            <a:avLst/>
          </a:prstGeom>
          <a:ln cap="flat" w="38100">
            <a:solidFill>
              <a:srgbClr val="232B38"/>
            </a:solidFill>
            <a:prstDash val="solid"/>
            <a:headEnd type="none" len="sm" w="sm"/>
            <a:tailEnd type="none" len="sm" w="sm"/>
          </a:ln>
        </p:spPr>
      </p:sp>
      <p:sp>
        <p:nvSpPr>
          <p:cNvPr name="TextBox 10" id="10"/>
          <p:cNvSpPr txBox="true"/>
          <p:nvPr/>
        </p:nvSpPr>
        <p:spPr>
          <a:xfrm rot="0">
            <a:off x="7828856" y="6290471"/>
            <a:ext cx="10051605" cy="712469"/>
          </a:xfrm>
          <a:prstGeom prst="rect">
            <a:avLst/>
          </a:prstGeom>
        </p:spPr>
        <p:txBody>
          <a:bodyPr anchor="t" rtlCol="false" tIns="0" lIns="0" bIns="0" rIns="0">
            <a:spAutoFit/>
          </a:bodyPr>
          <a:lstStyle/>
          <a:p>
            <a:pPr algn="ctr">
              <a:lnSpc>
                <a:spcPts val="5880"/>
              </a:lnSpc>
            </a:pPr>
            <a:r>
              <a:rPr lang="en-US" sz="4200">
                <a:solidFill>
                  <a:srgbClr val="232B38"/>
                </a:solidFill>
                <a:latin typeface="Canva Sans Bold"/>
                <a:ea typeface="Canva Sans Bold"/>
                <a:cs typeface="Canva Sans Bold"/>
                <a:sym typeface="Canva Sans Bold"/>
              </a:rPr>
              <a:t>https://github.com/Abhijithsr13</a:t>
            </a:r>
          </a:p>
        </p:txBody>
      </p:sp>
      <p:sp>
        <p:nvSpPr>
          <p:cNvPr name="TextBox 11" id="11"/>
          <p:cNvSpPr txBox="true"/>
          <p:nvPr/>
        </p:nvSpPr>
        <p:spPr>
          <a:xfrm rot="0">
            <a:off x="1988524" y="4909503"/>
            <a:ext cx="16848875" cy="629919"/>
          </a:xfrm>
          <a:prstGeom prst="rect">
            <a:avLst/>
          </a:prstGeom>
        </p:spPr>
        <p:txBody>
          <a:bodyPr anchor="t" rtlCol="false" tIns="0" lIns="0" bIns="0" rIns="0">
            <a:spAutoFit/>
          </a:bodyPr>
          <a:lstStyle/>
          <a:p>
            <a:pPr algn="ctr">
              <a:lnSpc>
                <a:spcPts val="5180"/>
              </a:lnSpc>
            </a:pPr>
            <a:r>
              <a:rPr lang="en-US" sz="3700">
                <a:solidFill>
                  <a:srgbClr val="232B38"/>
                </a:solidFill>
                <a:latin typeface="Canva Sans Bold"/>
                <a:ea typeface="Canva Sans Bold"/>
                <a:cs typeface="Canva Sans Bold"/>
                <a:sym typeface="Canva Sans Bold"/>
              </a:rPr>
              <a:t>https://abhijithsr13.github.io/Edunet_foundation/</a:t>
            </a:r>
          </a:p>
        </p:txBody>
      </p:sp>
      <p:sp>
        <p:nvSpPr>
          <p:cNvPr name="TextBox 12" id="12"/>
          <p:cNvSpPr txBox="true"/>
          <p:nvPr/>
        </p:nvSpPr>
        <p:spPr>
          <a:xfrm rot="0">
            <a:off x="4616691" y="3275648"/>
            <a:ext cx="12279878" cy="580389"/>
          </a:xfrm>
          <a:prstGeom prst="rect">
            <a:avLst/>
          </a:prstGeom>
        </p:spPr>
        <p:txBody>
          <a:bodyPr anchor="t" rtlCol="false" tIns="0" lIns="0" bIns="0" rIns="0">
            <a:spAutoFit/>
          </a:bodyPr>
          <a:lstStyle/>
          <a:p>
            <a:pPr algn="ctr">
              <a:lnSpc>
                <a:spcPts val="4760"/>
              </a:lnSpc>
            </a:pPr>
            <a:r>
              <a:rPr lang="en-US" sz="3400">
                <a:solidFill>
                  <a:srgbClr val="232B38"/>
                </a:solidFill>
                <a:latin typeface="Canva Sans Bold"/>
                <a:ea typeface="Canva Sans Bold"/>
                <a:cs typeface="Canva Sans Bold"/>
                <a:sym typeface="Canva Sans Bold"/>
              </a:rPr>
              <a:t>https://github.com/Abhijithsr13/Edunet_foundation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false" flipV="false" rot="0">
            <a:off x="10384325" y="-308312"/>
            <a:ext cx="7903675" cy="11562784"/>
          </a:xfrm>
          <a:custGeom>
            <a:avLst/>
            <a:gdLst/>
            <a:ahLst/>
            <a:cxnLst/>
            <a:rect r="r" b="b" t="t" l="l"/>
            <a:pathLst>
              <a:path h="11562784" w="7903675">
                <a:moveTo>
                  <a:pt x="0" y="0"/>
                </a:moveTo>
                <a:lnTo>
                  <a:pt x="7903675" y="0"/>
                </a:lnTo>
                <a:lnTo>
                  <a:pt x="7903675" y="11562784"/>
                </a:lnTo>
                <a:lnTo>
                  <a:pt x="0" y="11562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809167" y="2669114"/>
            <a:ext cx="7436856" cy="2139967"/>
          </a:xfrm>
          <a:prstGeom prst="rect">
            <a:avLst/>
          </a:prstGeom>
        </p:spPr>
        <p:txBody>
          <a:bodyPr anchor="t" rtlCol="false" tIns="0" lIns="0" bIns="0" rIns="0">
            <a:spAutoFit/>
          </a:bodyPr>
          <a:lstStyle/>
          <a:p>
            <a:pPr algn="l">
              <a:lnSpc>
                <a:spcPts val="17501"/>
              </a:lnSpc>
            </a:pPr>
            <a:r>
              <a:rPr lang="en-US" sz="12501">
                <a:solidFill>
                  <a:srgbClr val="232B38"/>
                </a:solidFill>
                <a:latin typeface="Shrikhand"/>
                <a:ea typeface="Shrikhand"/>
                <a:cs typeface="Shrikhand"/>
                <a:sym typeface="Shrikhand"/>
              </a:rPr>
              <a:t>THANK</a:t>
            </a:r>
          </a:p>
        </p:txBody>
      </p:sp>
      <p:sp>
        <p:nvSpPr>
          <p:cNvPr name="TextBox 4" id="4"/>
          <p:cNvSpPr txBox="true"/>
          <p:nvPr/>
        </p:nvSpPr>
        <p:spPr>
          <a:xfrm rot="0">
            <a:off x="4096841" y="4456656"/>
            <a:ext cx="10940124" cy="3150165"/>
          </a:xfrm>
          <a:prstGeom prst="rect">
            <a:avLst/>
          </a:prstGeom>
        </p:spPr>
        <p:txBody>
          <a:bodyPr anchor="t" rtlCol="false" tIns="0" lIns="0" bIns="0" rIns="0">
            <a:spAutoFit/>
          </a:bodyPr>
          <a:lstStyle/>
          <a:p>
            <a:pPr algn="l">
              <a:lnSpc>
                <a:spcPts val="25746"/>
              </a:lnSpc>
            </a:pPr>
            <a:r>
              <a:rPr lang="en-US" sz="18390">
                <a:solidFill>
                  <a:srgbClr val="232B38"/>
                </a:solidFill>
                <a:latin typeface="Shrikhand"/>
                <a:ea typeface="Shrikhand"/>
                <a:cs typeface="Shrikhand"/>
                <a:sym typeface="Shrikhand"/>
              </a:rPr>
              <a:t>YOU</a:t>
            </a:r>
          </a:p>
        </p:txBody>
      </p:sp>
      <p:sp>
        <p:nvSpPr>
          <p:cNvPr name="Freeform 5" id="5"/>
          <p:cNvSpPr/>
          <p:nvPr/>
        </p:nvSpPr>
        <p:spPr>
          <a:xfrm flipH="true" flipV="false" rot="0">
            <a:off x="-4652854" y="-308312"/>
            <a:ext cx="7903675" cy="11562784"/>
          </a:xfrm>
          <a:custGeom>
            <a:avLst/>
            <a:gdLst/>
            <a:ahLst/>
            <a:cxnLst/>
            <a:rect r="r" b="b" t="t" l="l"/>
            <a:pathLst>
              <a:path h="11562784" w="7903675">
                <a:moveTo>
                  <a:pt x="7903675" y="0"/>
                </a:moveTo>
                <a:lnTo>
                  <a:pt x="0" y="0"/>
                </a:lnTo>
                <a:lnTo>
                  <a:pt x="0" y="11562784"/>
                </a:lnTo>
                <a:lnTo>
                  <a:pt x="7903675" y="11562784"/>
                </a:lnTo>
                <a:lnTo>
                  <a:pt x="7903675"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true" flipV="false" rot="0">
            <a:off x="-260758" y="9388426"/>
            <a:ext cx="3903912" cy="2129406"/>
          </a:xfrm>
          <a:custGeom>
            <a:avLst/>
            <a:gdLst/>
            <a:ahLst/>
            <a:cxnLst/>
            <a:rect r="r" b="b" t="t" l="l"/>
            <a:pathLst>
              <a:path h="2129406" w="3903912">
                <a:moveTo>
                  <a:pt x="3903912" y="0"/>
                </a:moveTo>
                <a:lnTo>
                  <a:pt x="0" y="0"/>
                </a:lnTo>
                <a:lnTo>
                  <a:pt x="0" y="2129407"/>
                </a:lnTo>
                <a:lnTo>
                  <a:pt x="3903912" y="2129407"/>
                </a:lnTo>
                <a:lnTo>
                  <a:pt x="3903912"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35426" y="-248203"/>
            <a:ext cx="3453247" cy="2079620"/>
          </a:xfrm>
          <a:custGeom>
            <a:avLst/>
            <a:gdLst/>
            <a:ahLst/>
            <a:cxnLst/>
            <a:rect r="r" b="b" t="t" l="l"/>
            <a:pathLst>
              <a:path h="2079620" w="3453247">
                <a:moveTo>
                  <a:pt x="0" y="0"/>
                </a:moveTo>
                <a:lnTo>
                  <a:pt x="3453247" y="0"/>
                </a:lnTo>
                <a:lnTo>
                  <a:pt x="3453247" y="2079620"/>
                </a:lnTo>
                <a:lnTo>
                  <a:pt x="0" y="2079620"/>
                </a:lnTo>
                <a:lnTo>
                  <a:pt x="0"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13842609" y="9316715"/>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AutoShape 5" id="5"/>
          <p:cNvSpPr/>
          <p:nvPr/>
        </p:nvSpPr>
        <p:spPr>
          <a:xfrm flipV="true">
            <a:off x="3389246" y="2501411"/>
            <a:ext cx="12210664" cy="0"/>
          </a:xfrm>
          <a:prstGeom prst="line">
            <a:avLst/>
          </a:prstGeom>
          <a:ln cap="flat" w="38100">
            <a:solidFill>
              <a:srgbClr val="232B38"/>
            </a:solidFill>
            <a:prstDash val="solid"/>
            <a:headEnd type="none" len="sm" w="sm"/>
            <a:tailEnd type="none" len="sm" w="sm"/>
          </a:ln>
        </p:spPr>
      </p:sp>
      <p:sp>
        <p:nvSpPr>
          <p:cNvPr name="TextBox 6" id="6"/>
          <p:cNvSpPr txBox="true"/>
          <p:nvPr/>
        </p:nvSpPr>
        <p:spPr>
          <a:xfrm rot="0">
            <a:off x="2222660" y="3945396"/>
            <a:ext cx="14896401" cy="3185375"/>
          </a:xfrm>
          <a:prstGeom prst="rect">
            <a:avLst/>
          </a:prstGeom>
        </p:spPr>
        <p:txBody>
          <a:bodyPr anchor="t" rtlCol="false" tIns="0" lIns="0" bIns="0" rIns="0">
            <a:spAutoFit/>
          </a:bodyPr>
          <a:lstStyle/>
          <a:p>
            <a:pPr algn="l">
              <a:lnSpc>
                <a:spcPts val="4224"/>
              </a:lnSpc>
            </a:pPr>
            <a:r>
              <a:rPr lang="en-US" sz="3017">
                <a:solidFill>
                  <a:srgbClr val="3A4031"/>
                </a:solidFill>
                <a:latin typeface="Muli"/>
                <a:ea typeface="Muli"/>
                <a:cs typeface="Muli"/>
                <a:sym typeface="Muli"/>
              </a:rPr>
              <a:t> The project aims to develop a modern, user-friendly medical hospital website that provides essential healthcare services and information to patients, doctors, administrative staff, and visitors. The website is enhanced with an integrated chatbot to assist users with their queries and tasks, thereby improving user engagement and operational efficiency. This website is a cloned website of a medical hospital’s website.</a:t>
            </a:r>
          </a:p>
        </p:txBody>
      </p:sp>
      <p:sp>
        <p:nvSpPr>
          <p:cNvPr name="TextBox 7" id="7"/>
          <p:cNvSpPr txBox="true"/>
          <p:nvPr/>
        </p:nvSpPr>
        <p:spPr>
          <a:xfrm rot="0">
            <a:off x="119705" y="1417468"/>
            <a:ext cx="17158645" cy="742172"/>
          </a:xfrm>
          <a:prstGeom prst="rect">
            <a:avLst/>
          </a:prstGeom>
        </p:spPr>
        <p:txBody>
          <a:bodyPr anchor="t" rtlCol="false" tIns="0" lIns="0" bIns="0" rIns="0">
            <a:spAutoFit/>
          </a:bodyPr>
          <a:lstStyle/>
          <a:p>
            <a:pPr algn="r">
              <a:lnSpc>
                <a:spcPts val="6094"/>
              </a:lnSpc>
            </a:pPr>
            <a:r>
              <a:rPr lang="en-US" sz="4353">
                <a:solidFill>
                  <a:srgbClr val="232B38"/>
                </a:solidFill>
                <a:latin typeface="Shrikhand"/>
                <a:ea typeface="Shrikhand"/>
                <a:cs typeface="Shrikhand"/>
                <a:sym typeface="Shrikhand"/>
              </a:rPr>
              <a:t>Medical Hospital Website with Integrated Chatbot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true" flipV="false" rot="0">
            <a:off x="14834753" y="-11110"/>
            <a:ext cx="3453247" cy="2079620"/>
          </a:xfrm>
          <a:custGeom>
            <a:avLst/>
            <a:gdLst/>
            <a:ahLst/>
            <a:cxnLst/>
            <a:rect r="r" b="b" t="t" l="l"/>
            <a:pathLst>
              <a:path h="2079620" w="3453247">
                <a:moveTo>
                  <a:pt x="3453247" y="0"/>
                </a:moveTo>
                <a:lnTo>
                  <a:pt x="0" y="0"/>
                </a:lnTo>
                <a:lnTo>
                  <a:pt x="0" y="2079620"/>
                </a:lnTo>
                <a:lnTo>
                  <a:pt x="3453247" y="2079620"/>
                </a:lnTo>
                <a:lnTo>
                  <a:pt x="3453247" y="0"/>
                </a:lnTo>
                <a:close/>
              </a:path>
            </a:pathLst>
          </a:custGeom>
          <a:blipFill>
            <a:blip r:embed="rId2">
              <a:extLst>
                <a:ext uri="{96DAC541-7B7A-43D3-8B79-37D633B846F1}">
                  <asvg:svgBlip xmlns:asvg="http://schemas.microsoft.com/office/drawing/2016/SVG/main" r:embed="rId3"/>
                </a:ext>
              </a:extLst>
            </a:blip>
            <a:stretch>
              <a:fillRect l="0" t="0" r="0" b="-154396"/>
            </a:stretch>
          </a:blipFill>
          <a:ln cap="sq">
            <a:noFill/>
            <a:prstDash val="solid"/>
            <a:miter/>
          </a:ln>
        </p:spPr>
      </p:sp>
      <p:sp>
        <p:nvSpPr>
          <p:cNvPr name="Freeform 3" id="3"/>
          <p:cNvSpPr/>
          <p:nvPr/>
        </p:nvSpPr>
        <p:spPr>
          <a:xfrm flipH="false" flipV="false" rot="0">
            <a:off x="0" y="9280712"/>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2">
              <a:extLst>
                <a:ext uri="{96DAC541-7B7A-43D3-8B79-37D633B846F1}">
                  <asvg:svgBlip xmlns:asvg="http://schemas.microsoft.com/office/drawing/2016/SVG/main" r:embed="rId3"/>
                </a:ext>
              </a:extLst>
            </a:blip>
            <a:stretch>
              <a:fillRect l="0" t="-615090" r="0" b="0"/>
            </a:stretch>
          </a:blipFill>
          <a:ln cap="sq">
            <a:noFill/>
            <a:prstDash val="solid"/>
            <a:miter/>
          </a:ln>
        </p:spPr>
      </p:sp>
      <p:sp>
        <p:nvSpPr>
          <p:cNvPr name="TextBox 4" id="4"/>
          <p:cNvSpPr txBox="true"/>
          <p:nvPr/>
        </p:nvSpPr>
        <p:spPr>
          <a:xfrm rot="0">
            <a:off x="1028700" y="1101970"/>
            <a:ext cx="10184798" cy="1358901"/>
          </a:xfrm>
          <a:prstGeom prst="rect">
            <a:avLst/>
          </a:prstGeom>
        </p:spPr>
        <p:txBody>
          <a:bodyPr anchor="t" rtlCol="false" tIns="0" lIns="0" bIns="0" rIns="0">
            <a:spAutoFit/>
          </a:bodyPr>
          <a:lstStyle/>
          <a:p>
            <a:pPr algn="l">
              <a:lnSpc>
                <a:spcPts val="11199"/>
              </a:lnSpc>
            </a:pPr>
            <a:r>
              <a:rPr lang="en-US" sz="7999">
                <a:solidFill>
                  <a:srgbClr val="232B38"/>
                </a:solidFill>
                <a:latin typeface="Shrikhand"/>
                <a:ea typeface="Shrikhand"/>
                <a:cs typeface="Shrikhand"/>
                <a:sym typeface="Shrikhand"/>
              </a:rPr>
              <a:t>Agenda</a:t>
            </a:r>
          </a:p>
        </p:txBody>
      </p:sp>
      <p:sp>
        <p:nvSpPr>
          <p:cNvPr name="AutoShape 5" id="5"/>
          <p:cNvSpPr/>
          <p:nvPr/>
        </p:nvSpPr>
        <p:spPr>
          <a:xfrm>
            <a:off x="1028700" y="2479922"/>
            <a:ext cx="6492240" cy="0"/>
          </a:xfrm>
          <a:prstGeom prst="line">
            <a:avLst/>
          </a:prstGeom>
          <a:ln cap="flat" w="38100">
            <a:solidFill>
              <a:srgbClr val="232B38"/>
            </a:solidFill>
            <a:prstDash val="solid"/>
            <a:headEnd type="none" len="sm" w="sm"/>
            <a:tailEnd type="none" len="sm" w="sm"/>
          </a:ln>
        </p:spPr>
      </p:sp>
      <p:sp>
        <p:nvSpPr>
          <p:cNvPr name="TextBox 6" id="6"/>
          <p:cNvSpPr txBox="true"/>
          <p:nvPr/>
        </p:nvSpPr>
        <p:spPr>
          <a:xfrm rot="0">
            <a:off x="1038225" y="3185861"/>
            <a:ext cx="5259840" cy="853484"/>
          </a:xfrm>
          <a:prstGeom prst="rect">
            <a:avLst/>
          </a:prstGeom>
        </p:spPr>
        <p:txBody>
          <a:bodyPr anchor="t" rtlCol="false" tIns="0" lIns="0" bIns="0" rIns="0">
            <a:spAutoFit/>
          </a:bodyPr>
          <a:lstStyle/>
          <a:p>
            <a:pPr algn="ctr">
              <a:lnSpc>
                <a:spcPts val="6970"/>
              </a:lnSpc>
            </a:pPr>
            <a:r>
              <a:rPr lang="en-US" sz="4979">
                <a:solidFill>
                  <a:srgbClr val="232B38"/>
                </a:solidFill>
                <a:latin typeface="Bukhari Script"/>
                <a:ea typeface="Bukhari Script"/>
                <a:cs typeface="Bukhari Script"/>
                <a:sym typeface="Bukhari Script"/>
              </a:rPr>
              <a:t>Project Overview</a:t>
            </a:r>
          </a:p>
        </p:txBody>
      </p:sp>
      <p:sp>
        <p:nvSpPr>
          <p:cNvPr name="TextBox 7" id="7"/>
          <p:cNvSpPr txBox="true"/>
          <p:nvPr/>
        </p:nvSpPr>
        <p:spPr>
          <a:xfrm rot="0">
            <a:off x="0" y="7376991"/>
            <a:ext cx="7142583" cy="1738191"/>
          </a:xfrm>
          <a:prstGeom prst="rect">
            <a:avLst/>
          </a:prstGeom>
        </p:spPr>
        <p:txBody>
          <a:bodyPr anchor="t" rtlCol="false" tIns="0" lIns="0" bIns="0" rIns="0">
            <a:spAutoFit/>
          </a:bodyPr>
          <a:lstStyle/>
          <a:p>
            <a:pPr algn="ctr">
              <a:lnSpc>
                <a:spcPts val="6970"/>
              </a:lnSpc>
            </a:pPr>
            <a:r>
              <a:rPr lang="en-US" sz="4979">
                <a:solidFill>
                  <a:srgbClr val="232B38"/>
                </a:solidFill>
                <a:latin typeface="Bukhari Script"/>
                <a:ea typeface="Bukhari Script"/>
                <a:cs typeface="Bukhari Script"/>
                <a:sym typeface="Bukhari Script"/>
              </a:rPr>
              <a:t>Customizations and Unique Features</a:t>
            </a:r>
          </a:p>
        </p:txBody>
      </p:sp>
      <p:sp>
        <p:nvSpPr>
          <p:cNvPr name="TextBox 8" id="8"/>
          <p:cNvSpPr txBox="true"/>
          <p:nvPr/>
        </p:nvSpPr>
        <p:spPr>
          <a:xfrm rot="0">
            <a:off x="0" y="5391150"/>
            <a:ext cx="6837783" cy="1738191"/>
          </a:xfrm>
          <a:prstGeom prst="rect">
            <a:avLst/>
          </a:prstGeom>
        </p:spPr>
        <p:txBody>
          <a:bodyPr anchor="t" rtlCol="false" tIns="0" lIns="0" bIns="0" rIns="0">
            <a:spAutoFit/>
          </a:bodyPr>
          <a:lstStyle/>
          <a:p>
            <a:pPr algn="ctr">
              <a:lnSpc>
                <a:spcPts val="6970"/>
              </a:lnSpc>
            </a:pPr>
            <a:r>
              <a:rPr lang="en-US" sz="4979">
                <a:solidFill>
                  <a:srgbClr val="232B38"/>
                </a:solidFill>
                <a:latin typeface="Bukhari Script"/>
                <a:ea typeface="Bukhari Script"/>
                <a:cs typeface="Bukhari Script"/>
                <a:sym typeface="Bukhari Script"/>
              </a:rPr>
              <a:t>Solution and Value Proposition</a:t>
            </a:r>
          </a:p>
        </p:txBody>
      </p:sp>
      <p:sp>
        <p:nvSpPr>
          <p:cNvPr name="TextBox 9" id="9"/>
          <p:cNvSpPr txBox="true"/>
          <p:nvPr/>
        </p:nvSpPr>
        <p:spPr>
          <a:xfrm rot="0">
            <a:off x="1507431" y="4290016"/>
            <a:ext cx="3525043" cy="853484"/>
          </a:xfrm>
          <a:prstGeom prst="rect">
            <a:avLst/>
          </a:prstGeom>
        </p:spPr>
        <p:txBody>
          <a:bodyPr anchor="t" rtlCol="false" tIns="0" lIns="0" bIns="0" rIns="0">
            <a:spAutoFit/>
          </a:bodyPr>
          <a:lstStyle/>
          <a:p>
            <a:pPr algn="ctr">
              <a:lnSpc>
                <a:spcPts val="6970"/>
              </a:lnSpc>
            </a:pPr>
            <a:r>
              <a:rPr lang="en-US" sz="4979">
                <a:solidFill>
                  <a:srgbClr val="232B38"/>
                </a:solidFill>
                <a:latin typeface="Bukhari Script"/>
                <a:ea typeface="Bukhari Script"/>
                <a:cs typeface="Bukhari Script"/>
                <a:sym typeface="Bukhari Script"/>
              </a:rPr>
              <a:t>End Users </a:t>
            </a:r>
          </a:p>
        </p:txBody>
      </p:sp>
      <p:sp>
        <p:nvSpPr>
          <p:cNvPr name="TextBox 10" id="10"/>
          <p:cNvSpPr txBox="true"/>
          <p:nvPr/>
        </p:nvSpPr>
        <p:spPr>
          <a:xfrm rot="0">
            <a:off x="8620566" y="3185861"/>
            <a:ext cx="8753034" cy="1738191"/>
          </a:xfrm>
          <a:prstGeom prst="rect">
            <a:avLst/>
          </a:prstGeom>
        </p:spPr>
        <p:txBody>
          <a:bodyPr anchor="t" rtlCol="false" tIns="0" lIns="0" bIns="0" rIns="0">
            <a:spAutoFit/>
          </a:bodyPr>
          <a:lstStyle/>
          <a:p>
            <a:pPr algn="ctr">
              <a:lnSpc>
                <a:spcPts val="6970"/>
              </a:lnSpc>
            </a:pPr>
            <a:r>
              <a:rPr lang="en-US" sz="4979">
                <a:solidFill>
                  <a:srgbClr val="232B38"/>
                </a:solidFill>
                <a:latin typeface="Bukhari Script"/>
                <a:ea typeface="Bukhari Script"/>
                <a:cs typeface="Bukhari Script"/>
                <a:sym typeface="Bukhari Script"/>
              </a:rPr>
              <a:t>Modeling and Frameworks Used</a:t>
            </a:r>
          </a:p>
        </p:txBody>
      </p:sp>
      <p:sp>
        <p:nvSpPr>
          <p:cNvPr name="Freeform 11" id="11"/>
          <p:cNvSpPr/>
          <p:nvPr/>
        </p:nvSpPr>
        <p:spPr>
          <a:xfrm flipH="false" flipV="false" rot="0">
            <a:off x="14384088" y="9115182"/>
            <a:ext cx="3903912" cy="2129406"/>
          </a:xfrm>
          <a:custGeom>
            <a:avLst/>
            <a:gdLst/>
            <a:ahLst/>
            <a:cxnLst/>
            <a:rect r="r" b="b" t="t" l="l"/>
            <a:pathLst>
              <a:path h="2129406" w="3903912">
                <a:moveTo>
                  <a:pt x="0" y="0"/>
                </a:moveTo>
                <a:lnTo>
                  <a:pt x="3903912" y="0"/>
                </a:lnTo>
                <a:lnTo>
                  <a:pt x="3903912" y="2129406"/>
                </a:lnTo>
                <a:lnTo>
                  <a:pt x="0" y="2129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false" flipV="false" rot="0">
            <a:off x="14384088" y="9258300"/>
            <a:ext cx="3903912" cy="2129406"/>
          </a:xfrm>
          <a:custGeom>
            <a:avLst/>
            <a:gdLst/>
            <a:ahLst/>
            <a:cxnLst/>
            <a:rect r="r" b="b" t="t" l="l"/>
            <a:pathLst>
              <a:path h="2129406" w="3903912">
                <a:moveTo>
                  <a:pt x="0" y="0"/>
                </a:moveTo>
                <a:lnTo>
                  <a:pt x="3903912" y="0"/>
                </a:lnTo>
                <a:lnTo>
                  <a:pt x="3903912" y="2129406"/>
                </a:lnTo>
                <a:lnTo>
                  <a:pt x="0" y="212940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true" flipV="false" rot="0">
            <a:off x="14834753" y="-11110"/>
            <a:ext cx="3453247" cy="2079620"/>
          </a:xfrm>
          <a:custGeom>
            <a:avLst/>
            <a:gdLst/>
            <a:ahLst/>
            <a:cxnLst/>
            <a:rect r="r" b="b" t="t" l="l"/>
            <a:pathLst>
              <a:path h="2079620" w="3453247">
                <a:moveTo>
                  <a:pt x="3453247" y="0"/>
                </a:moveTo>
                <a:lnTo>
                  <a:pt x="0" y="0"/>
                </a:lnTo>
                <a:lnTo>
                  <a:pt x="0" y="2079620"/>
                </a:lnTo>
                <a:lnTo>
                  <a:pt x="3453247" y="2079620"/>
                </a:lnTo>
                <a:lnTo>
                  <a:pt x="3453247"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0" y="9280712"/>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TextBox 5" id="5"/>
          <p:cNvSpPr txBox="true"/>
          <p:nvPr/>
        </p:nvSpPr>
        <p:spPr>
          <a:xfrm rot="0">
            <a:off x="866775" y="3958423"/>
            <a:ext cx="15966033" cy="5118501"/>
          </a:xfrm>
          <a:prstGeom prst="rect">
            <a:avLst/>
          </a:prstGeom>
        </p:spPr>
        <p:txBody>
          <a:bodyPr anchor="t" rtlCol="false" tIns="0" lIns="0" bIns="0" rIns="0">
            <a:spAutoFit/>
          </a:bodyPr>
          <a:lstStyle/>
          <a:p>
            <a:pPr algn="l" marL="698266" indent="-349133" lvl="1">
              <a:lnSpc>
                <a:spcPts val="4527"/>
              </a:lnSpc>
              <a:buFont typeface="Arial"/>
              <a:buChar char="•"/>
            </a:pPr>
            <a:r>
              <a:rPr lang="en-US" sz="3234">
                <a:solidFill>
                  <a:srgbClr val="3A4031"/>
                </a:solidFill>
                <a:latin typeface="Muli Bold"/>
                <a:ea typeface="Muli Bold"/>
                <a:cs typeface="Muli Bold"/>
                <a:sym typeface="Muli Bold"/>
              </a:rPr>
              <a:t>Objective: </a:t>
            </a:r>
            <a:r>
              <a:rPr lang="en-US" sz="3234">
                <a:solidFill>
                  <a:srgbClr val="3A4031"/>
                </a:solidFill>
                <a:latin typeface="Muli"/>
                <a:ea typeface="Muli"/>
                <a:cs typeface="Muli"/>
                <a:sym typeface="Muli"/>
              </a:rPr>
              <a:t>To create a comprehensive medical hospital website that provides users with essential healthcare services and information.</a:t>
            </a:r>
          </a:p>
          <a:p>
            <a:pPr algn="l">
              <a:lnSpc>
                <a:spcPts val="4527"/>
              </a:lnSpc>
            </a:pPr>
          </a:p>
          <a:p>
            <a:pPr algn="l" marL="698266" indent="-349133" lvl="1">
              <a:lnSpc>
                <a:spcPts val="4527"/>
              </a:lnSpc>
              <a:buFont typeface="Arial"/>
              <a:buChar char="•"/>
            </a:pPr>
            <a:r>
              <a:rPr lang="en-US" sz="3234">
                <a:solidFill>
                  <a:srgbClr val="3A4031"/>
                </a:solidFill>
                <a:latin typeface="Muli Bold"/>
                <a:ea typeface="Muli Bold"/>
                <a:cs typeface="Muli Bold"/>
                <a:sym typeface="Muli Bold"/>
              </a:rPr>
              <a:t>Features:</a:t>
            </a:r>
            <a:r>
              <a:rPr lang="en-US" sz="3234">
                <a:solidFill>
                  <a:srgbClr val="3A4031"/>
                </a:solidFill>
                <a:latin typeface="Muli"/>
                <a:ea typeface="Muli"/>
                <a:cs typeface="Muli"/>
                <a:sym typeface="Muli"/>
              </a:rPr>
              <a:t> Information about hospital services, doctor profiles, appointment scheduling, patient records, and a chatbot for instant assistance.</a:t>
            </a:r>
          </a:p>
          <a:p>
            <a:pPr algn="l">
              <a:lnSpc>
                <a:spcPts val="4527"/>
              </a:lnSpc>
            </a:pPr>
          </a:p>
          <a:p>
            <a:pPr algn="l" marL="698266" indent="-349133" lvl="1">
              <a:lnSpc>
                <a:spcPts val="4527"/>
              </a:lnSpc>
              <a:buFont typeface="Arial"/>
              <a:buChar char="•"/>
            </a:pPr>
            <a:r>
              <a:rPr lang="en-US" sz="3234">
                <a:solidFill>
                  <a:srgbClr val="3A4031"/>
                </a:solidFill>
                <a:latin typeface="Muli Bold"/>
                <a:ea typeface="Muli Bold"/>
                <a:cs typeface="Muli Bold"/>
                <a:sym typeface="Muli Bold"/>
              </a:rPr>
              <a:t>Technology:</a:t>
            </a:r>
            <a:r>
              <a:rPr lang="en-US" sz="3234">
                <a:solidFill>
                  <a:srgbClr val="3A4031"/>
                </a:solidFill>
                <a:latin typeface="Muli"/>
                <a:ea typeface="Muli"/>
                <a:cs typeface="Muli"/>
                <a:sym typeface="Muli"/>
              </a:rPr>
              <a:t> Built using modern web technologies for a seamless user experience.</a:t>
            </a:r>
          </a:p>
          <a:p>
            <a:pPr algn="l">
              <a:lnSpc>
                <a:spcPts val="4527"/>
              </a:lnSpc>
            </a:pPr>
          </a:p>
        </p:txBody>
      </p:sp>
      <p:sp>
        <p:nvSpPr>
          <p:cNvPr name="TextBox 6" id="6"/>
          <p:cNvSpPr txBox="true"/>
          <p:nvPr/>
        </p:nvSpPr>
        <p:spPr>
          <a:xfrm rot="0">
            <a:off x="1028700" y="1101970"/>
            <a:ext cx="10184798" cy="1358932"/>
          </a:xfrm>
          <a:prstGeom prst="rect">
            <a:avLst/>
          </a:prstGeom>
        </p:spPr>
        <p:txBody>
          <a:bodyPr anchor="t" rtlCol="false" tIns="0" lIns="0" bIns="0" rIns="0">
            <a:spAutoFit/>
          </a:bodyPr>
          <a:lstStyle/>
          <a:p>
            <a:pPr algn="l">
              <a:lnSpc>
                <a:spcPts val="11198"/>
              </a:lnSpc>
            </a:pPr>
            <a:r>
              <a:rPr lang="en-US" sz="7998">
                <a:solidFill>
                  <a:srgbClr val="232B38"/>
                </a:solidFill>
                <a:latin typeface="Shrikhand"/>
                <a:ea typeface="Shrikhand"/>
                <a:cs typeface="Shrikhand"/>
                <a:sym typeface="Shrikhand"/>
              </a:rPr>
              <a:t>Project Overview</a:t>
            </a:r>
          </a:p>
        </p:txBody>
      </p:sp>
      <p:sp>
        <p:nvSpPr>
          <p:cNvPr name="AutoShape 7" id="7"/>
          <p:cNvSpPr/>
          <p:nvPr/>
        </p:nvSpPr>
        <p:spPr>
          <a:xfrm flipV="true">
            <a:off x="1028700" y="2460902"/>
            <a:ext cx="8966649" cy="19050"/>
          </a:xfrm>
          <a:prstGeom prst="line">
            <a:avLst/>
          </a:prstGeom>
          <a:ln cap="flat" w="38100">
            <a:solidFill>
              <a:srgbClr val="232B38"/>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true" flipV="false" rot="0">
            <a:off x="-260758" y="9388426"/>
            <a:ext cx="3903912" cy="2129406"/>
          </a:xfrm>
          <a:custGeom>
            <a:avLst/>
            <a:gdLst/>
            <a:ahLst/>
            <a:cxnLst/>
            <a:rect r="r" b="b" t="t" l="l"/>
            <a:pathLst>
              <a:path h="2129406" w="3903912">
                <a:moveTo>
                  <a:pt x="3903912" y="0"/>
                </a:moveTo>
                <a:lnTo>
                  <a:pt x="0" y="0"/>
                </a:lnTo>
                <a:lnTo>
                  <a:pt x="0" y="2129407"/>
                </a:lnTo>
                <a:lnTo>
                  <a:pt x="3903912" y="2129407"/>
                </a:lnTo>
                <a:lnTo>
                  <a:pt x="3903912"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35426" y="-248203"/>
            <a:ext cx="3453247" cy="2079620"/>
          </a:xfrm>
          <a:custGeom>
            <a:avLst/>
            <a:gdLst/>
            <a:ahLst/>
            <a:cxnLst/>
            <a:rect r="r" b="b" t="t" l="l"/>
            <a:pathLst>
              <a:path h="2079620" w="3453247">
                <a:moveTo>
                  <a:pt x="0" y="0"/>
                </a:moveTo>
                <a:lnTo>
                  <a:pt x="3453247" y="0"/>
                </a:lnTo>
                <a:lnTo>
                  <a:pt x="3453247" y="2079620"/>
                </a:lnTo>
                <a:lnTo>
                  <a:pt x="0" y="2079620"/>
                </a:lnTo>
                <a:lnTo>
                  <a:pt x="0"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13842609" y="9316715"/>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AutoShape 5" id="5"/>
          <p:cNvSpPr/>
          <p:nvPr/>
        </p:nvSpPr>
        <p:spPr>
          <a:xfrm flipV="true">
            <a:off x="2034040" y="2478499"/>
            <a:ext cx="6561614" cy="19050"/>
          </a:xfrm>
          <a:prstGeom prst="line">
            <a:avLst/>
          </a:prstGeom>
          <a:ln cap="flat" w="38100">
            <a:solidFill>
              <a:srgbClr val="232B38"/>
            </a:solidFill>
            <a:prstDash val="solid"/>
            <a:headEnd type="none" len="sm" w="sm"/>
            <a:tailEnd type="none" len="sm" w="sm"/>
          </a:ln>
        </p:spPr>
      </p:sp>
      <p:sp>
        <p:nvSpPr>
          <p:cNvPr name="TextBox 6" id="6"/>
          <p:cNvSpPr txBox="true"/>
          <p:nvPr/>
        </p:nvSpPr>
        <p:spPr>
          <a:xfrm rot="0">
            <a:off x="1270310" y="3059524"/>
            <a:ext cx="5670559" cy="6845681"/>
          </a:xfrm>
          <a:prstGeom prst="rect">
            <a:avLst/>
          </a:prstGeom>
        </p:spPr>
        <p:txBody>
          <a:bodyPr anchor="t" rtlCol="false" tIns="0" lIns="0" bIns="0" rIns="0">
            <a:spAutoFit/>
          </a:bodyPr>
          <a:lstStyle/>
          <a:p>
            <a:pPr algn="l">
              <a:lnSpc>
                <a:spcPts val="5404"/>
              </a:lnSpc>
            </a:pPr>
            <a:r>
              <a:rPr lang="en-US" sz="3860">
                <a:solidFill>
                  <a:srgbClr val="3A4031"/>
                </a:solidFill>
                <a:latin typeface="Muli Bold"/>
                <a:ea typeface="Muli Bold"/>
                <a:cs typeface="Muli Bold"/>
                <a:sym typeface="Muli Bold"/>
              </a:rPr>
              <a:t>Patients:</a:t>
            </a:r>
            <a:r>
              <a:rPr lang="en-US" sz="3860">
                <a:solidFill>
                  <a:srgbClr val="3A4031"/>
                </a:solidFill>
                <a:latin typeface="Muli"/>
                <a:ea typeface="Muli"/>
                <a:cs typeface="Muli"/>
                <a:sym typeface="Muli"/>
              </a:rPr>
              <a:t> Looking for medical information, booking appointments, and accessing their health records.</a:t>
            </a:r>
          </a:p>
          <a:p>
            <a:pPr algn="l">
              <a:lnSpc>
                <a:spcPts val="5404"/>
              </a:lnSpc>
            </a:pPr>
            <a:r>
              <a:rPr lang="en-US" sz="3860">
                <a:solidFill>
                  <a:srgbClr val="3A4031"/>
                </a:solidFill>
                <a:latin typeface="Muli Bold"/>
                <a:ea typeface="Muli Bold"/>
                <a:cs typeface="Muli Bold"/>
                <a:sym typeface="Muli Bold"/>
              </a:rPr>
              <a:t>Visitors:</a:t>
            </a:r>
            <a:r>
              <a:rPr lang="en-US" sz="3860">
                <a:solidFill>
                  <a:srgbClr val="3A4031"/>
                </a:solidFill>
                <a:latin typeface="Muli"/>
                <a:ea typeface="Muli"/>
                <a:cs typeface="Muli"/>
                <a:sym typeface="Muli"/>
              </a:rPr>
              <a:t> Seeking information about the hospital’s facilities, services, and specialists.</a:t>
            </a:r>
          </a:p>
          <a:p>
            <a:pPr algn="l">
              <a:lnSpc>
                <a:spcPts val="5404"/>
              </a:lnSpc>
            </a:pPr>
          </a:p>
        </p:txBody>
      </p:sp>
      <p:sp>
        <p:nvSpPr>
          <p:cNvPr name="TextBox 7" id="7"/>
          <p:cNvSpPr txBox="true"/>
          <p:nvPr/>
        </p:nvSpPr>
        <p:spPr>
          <a:xfrm rot="0">
            <a:off x="1691198" y="1119566"/>
            <a:ext cx="6244073" cy="1358934"/>
          </a:xfrm>
          <a:prstGeom prst="rect">
            <a:avLst/>
          </a:prstGeom>
        </p:spPr>
        <p:txBody>
          <a:bodyPr anchor="t" rtlCol="false" tIns="0" lIns="0" bIns="0" rIns="0">
            <a:spAutoFit/>
          </a:bodyPr>
          <a:lstStyle/>
          <a:p>
            <a:pPr algn="r">
              <a:lnSpc>
                <a:spcPts val="11198"/>
              </a:lnSpc>
            </a:pPr>
            <a:r>
              <a:rPr lang="en-US" sz="7998">
                <a:solidFill>
                  <a:srgbClr val="232B38"/>
                </a:solidFill>
                <a:latin typeface="Shrikhand"/>
                <a:ea typeface="Shrikhand"/>
                <a:cs typeface="Shrikhand"/>
                <a:sym typeface="Shrikhand"/>
              </a:rPr>
              <a:t>End Users</a:t>
            </a:r>
          </a:p>
        </p:txBody>
      </p:sp>
      <p:sp>
        <p:nvSpPr>
          <p:cNvPr name="TextBox 8" id="8"/>
          <p:cNvSpPr txBox="true"/>
          <p:nvPr/>
        </p:nvSpPr>
        <p:spPr>
          <a:xfrm rot="0">
            <a:off x="7606836" y="3059524"/>
            <a:ext cx="4760604" cy="4788282"/>
          </a:xfrm>
          <a:prstGeom prst="rect">
            <a:avLst/>
          </a:prstGeom>
        </p:spPr>
        <p:txBody>
          <a:bodyPr anchor="t" rtlCol="false" tIns="0" lIns="0" bIns="0" rIns="0">
            <a:spAutoFit/>
          </a:bodyPr>
          <a:lstStyle/>
          <a:p>
            <a:pPr algn="l">
              <a:lnSpc>
                <a:spcPts val="5403"/>
              </a:lnSpc>
            </a:pPr>
            <a:r>
              <a:rPr lang="en-US" sz="3859">
                <a:solidFill>
                  <a:srgbClr val="3A4031"/>
                </a:solidFill>
                <a:latin typeface="Muli Bold"/>
                <a:ea typeface="Muli Bold"/>
                <a:cs typeface="Muli Bold"/>
                <a:sym typeface="Muli Bold"/>
              </a:rPr>
              <a:t>Doctors and Medical Staff: </a:t>
            </a:r>
            <a:r>
              <a:rPr lang="en-US" sz="3859">
                <a:solidFill>
                  <a:srgbClr val="3A4031"/>
                </a:solidFill>
                <a:latin typeface="Muli"/>
                <a:ea typeface="Muli"/>
                <a:cs typeface="Muli"/>
                <a:sym typeface="Muli"/>
              </a:rPr>
              <a:t>Managing appointments, patient records, and providing online consultations.</a:t>
            </a:r>
          </a:p>
        </p:txBody>
      </p:sp>
      <p:sp>
        <p:nvSpPr>
          <p:cNvPr name="TextBox 9" id="9"/>
          <p:cNvSpPr txBox="true"/>
          <p:nvPr/>
        </p:nvSpPr>
        <p:spPr>
          <a:xfrm rot="0">
            <a:off x="12851121" y="3059524"/>
            <a:ext cx="4760604" cy="4788282"/>
          </a:xfrm>
          <a:prstGeom prst="rect">
            <a:avLst/>
          </a:prstGeom>
        </p:spPr>
        <p:txBody>
          <a:bodyPr anchor="t" rtlCol="false" tIns="0" lIns="0" bIns="0" rIns="0">
            <a:spAutoFit/>
          </a:bodyPr>
          <a:lstStyle/>
          <a:p>
            <a:pPr algn="l">
              <a:lnSpc>
                <a:spcPts val="5403"/>
              </a:lnSpc>
            </a:pPr>
            <a:r>
              <a:rPr lang="en-US" sz="3859">
                <a:solidFill>
                  <a:srgbClr val="3A4031"/>
                </a:solidFill>
                <a:latin typeface="Muli Bold"/>
                <a:ea typeface="Muli Bold"/>
                <a:cs typeface="Muli Bold"/>
                <a:sym typeface="Muli Bold"/>
              </a:rPr>
              <a:t>Administrative Staff:</a:t>
            </a:r>
            <a:r>
              <a:rPr lang="en-US" sz="3859">
                <a:solidFill>
                  <a:srgbClr val="3A4031"/>
                </a:solidFill>
                <a:latin typeface="Muli"/>
                <a:ea typeface="Muli"/>
                <a:cs typeface="Muli"/>
                <a:sym typeface="Muli"/>
              </a:rPr>
              <a:t> Overseeing the hospital’s operations, scheduling, and patient management.</a:t>
            </a:r>
          </a:p>
        </p:txBody>
      </p:sp>
      <p:sp>
        <p:nvSpPr>
          <p:cNvPr name="Freeform 10" id="10"/>
          <p:cNvSpPr/>
          <p:nvPr/>
        </p:nvSpPr>
        <p:spPr>
          <a:xfrm flipH="true" flipV="false" rot="0">
            <a:off x="-108358" y="9540826"/>
            <a:ext cx="3903912" cy="2129406"/>
          </a:xfrm>
          <a:custGeom>
            <a:avLst/>
            <a:gdLst/>
            <a:ahLst/>
            <a:cxnLst/>
            <a:rect r="r" b="b" t="t" l="l"/>
            <a:pathLst>
              <a:path h="2129406" w="3903912">
                <a:moveTo>
                  <a:pt x="3903912" y="0"/>
                </a:moveTo>
                <a:lnTo>
                  <a:pt x="0" y="0"/>
                </a:lnTo>
                <a:lnTo>
                  <a:pt x="0" y="2129407"/>
                </a:lnTo>
                <a:lnTo>
                  <a:pt x="3903912" y="2129407"/>
                </a:lnTo>
                <a:lnTo>
                  <a:pt x="3903912"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false" flipV="false" rot="0">
            <a:off x="14384088" y="9258300"/>
            <a:ext cx="3903912" cy="2129406"/>
          </a:xfrm>
          <a:custGeom>
            <a:avLst/>
            <a:gdLst/>
            <a:ahLst/>
            <a:cxnLst/>
            <a:rect r="r" b="b" t="t" l="l"/>
            <a:pathLst>
              <a:path h="2129406" w="3903912">
                <a:moveTo>
                  <a:pt x="0" y="0"/>
                </a:moveTo>
                <a:lnTo>
                  <a:pt x="3903912" y="0"/>
                </a:lnTo>
                <a:lnTo>
                  <a:pt x="3903912" y="2129406"/>
                </a:lnTo>
                <a:lnTo>
                  <a:pt x="0" y="212940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true" flipV="false" rot="0">
            <a:off x="14834753" y="-11110"/>
            <a:ext cx="3453247" cy="2079620"/>
          </a:xfrm>
          <a:custGeom>
            <a:avLst/>
            <a:gdLst/>
            <a:ahLst/>
            <a:cxnLst/>
            <a:rect r="r" b="b" t="t" l="l"/>
            <a:pathLst>
              <a:path h="2079620" w="3453247">
                <a:moveTo>
                  <a:pt x="3453247" y="0"/>
                </a:moveTo>
                <a:lnTo>
                  <a:pt x="0" y="0"/>
                </a:lnTo>
                <a:lnTo>
                  <a:pt x="0" y="2079620"/>
                </a:lnTo>
                <a:lnTo>
                  <a:pt x="3453247" y="2079620"/>
                </a:lnTo>
                <a:lnTo>
                  <a:pt x="3453247"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0" y="9280712"/>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TextBox 5" id="5"/>
          <p:cNvSpPr txBox="true"/>
          <p:nvPr/>
        </p:nvSpPr>
        <p:spPr>
          <a:xfrm rot="0">
            <a:off x="1057009" y="3037458"/>
            <a:ext cx="13777744" cy="5220717"/>
          </a:xfrm>
          <a:prstGeom prst="rect">
            <a:avLst/>
          </a:prstGeom>
        </p:spPr>
        <p:txBody>
          <a:bodyPr anchor="t" rtlCol="false" tIns="0" lIns="0" bIns="0" rIns="0">
            <a:spAutoFit/>
          </a:bodyPr>
          <a:lstStyle/>
          <a:p>
            <a:pPr algn="l" marL="639060" indent="-319530" lvl="1">
              <a:lnSpc>
                <a:spcPts val="4143"/>
              </a:lnSpc>
              <a:buFont typeface="Arial"/>
              <a:buChar char="•"/>
            </a:pPr>
            <a:r>
              <a:rPr lang="en-US" sz="2959">
                <a:solidFill>
                  <a:srgbClr val="3A4031"/>
                </a:solidFill>
                <a:latin typeface="Muli Bold"/>
                <a:ea typeface="Muli Bold"/>
                <a:cs typeface="Muli Bold"/>
                <a:sym typeface="Muli Bold"/>
              </a:rPr>
              <a:t>Integrated Chatbot: </a:t>
            </a:r>
            <a:r>
              <a:rPr lang="en-US" sz="2959">
                <a:solidFill>
                  <a:srgbClr val="3A4031"/>
                </a:solidFill>
                <a:latin typeface="Muli"/>
                <a:ea typeface="Muli"/>
                <a:cs typeface="Muli"/>
                <a:sym typeface="Muli"/>
              </a:rPr>
              <a:t>Provides instant assistance to users, answering queries, helping with appointment bookings, and guiding them through the website.</a:t>
            </a:r>
          </a:p>
          <a:p>
            <a:pPr algn="l" marL="639060" indent="-319530" lvl="1">
              <a:lnSpc>
                <a:spcPts val="4143"/>
              </a:lnSpc>
              <a:buFont typeface="Arial"/>
              <a:buChar char="•"/>
            </a:pPr>
            <a:r>
              <a:rPr lang="en-US" sz="2959">
                <a:solidFill>
                  <a:srgbClr val="3A4031"/>
                </a:solidFill>
                <a:latin typeface="Muli Bold"/>
                <a:ea typeface="Muli Bold"/>
                <a:cs typeface="Muli Bold"/>
                <a:sym typeface="Muli Bold"/>
              </a:rPr>
              <a:t>Enhanced User Experience:</a:t>
            </a:r>
            <a:r>
              <a:rPr lang="en-US" sz="2959">
                <a:solidFill>
                  <a:srgbClr val="3A4031"/>
                </a:solidFill>
                <a:latin typeface="Muli"/>
                <a:ea typeface="Muli"/>
                <a:cs typeface="Muli"/>
                <a:sym typeface="Muli"/>
              </a:rPr>
              <a:t> Streamlined navigation, easy access to information, and quick interaction with hospital services.</a:t>
            </a:r>
          </a:p>
          <a:p>
            <a:pPr algn="l" marL="639060" indent="-319530" lvl="1">
              <a:lnSpc>
                <a:spcPts val="4143"/>
              </a:lnSpc>
              <a:buFont typeface="Arial"/>
              <a:buChar char="•"/>
            </a:pPr>
            <a:r>
              <a:rPr lang="en-US" sz="2959">
                <a:solidFill>
                  <a:srgbClr val="3A4031"/>
                </a:solidFill>
                <a:latin typeface="Muli Bold"/>
                <a:ea typeface="Muli Bold"/>
                <a:cs typeface="Muli Bold"/>
                <a:sym typeface="Muli Bold"/>
              </a:rPr>
              <a:t>Operational Efficiency: </a:t>
            </a:r>
            <a:r>
              <a:rPr lang="en-US" sz="2959">
                <a:solidFill>
                  <a:srgbClr val="3A4031"/>
                </a:solidFill>
                <a:latin typeface="Muli"/>
                <a:ea typeface="Muli"/>
                <a:cs typeface="Muli"/>
                <a:sym typeface="Muli"/>
              </a:rPr>
              <a:t>Simplified management for hospital staff through digital records and scheduling.</a:t>
            </a:r>
          </a:p>
          <a:p>
            <a:pPr algn="l" marL="639060" indent="-319530" lvl="1">
              <a:lnSpc>
                <a:spcPts val="4143"/>
              </a:lnSpc>
              <a:buFont typeface="Arial"/>
              <a:buChar char="•"/>
            </a:pPr>
            <a:r>
              <a:rPr lang="en-US" sz="2959">
                <a:solidFill>
                  <a:srgbClr val="3A4031"/>
                </a:solidFill>
                <a:latin typeface="Muli Bold"/>
                <a:ea typeface="Muli Bold"/>
                <a:cs typeface="Muli Bold"/>
                <a:sym typeface="Muli Bold"/>
              </a:rPr>
              <a:t>Patient Engagement:</a:t>
            </a:r>
            <a:r>
              <a:rPr lang="en-US" sz="2959">
                <a:solidFill>
                  <a:srgbClr val="3A4031"/>
                </a:solidFill>
                <a:latin typeface="Muli"/>
                <a:ea typeface="Muli"/>
                <a:cs typeface="Muli"/>
                <a:sym typeface="Muli"/>
              </a:rPr>
              <a:t> Improved patient satisfaction with quick responses and easy access to healthcare services.</a:t>
            </a:r>
          </a:p>
          <a:p>
            <a:pPr algn="l">
              <a:lnSpc>
                <a:spcPts val="4143"/>
              </a:lnSpc>
            </a:pPr>
          </a:p>
        </p:txBody>
      </p:sp>
      <p:sp>
        <p:nvSpPr>
          <p:cNvPr name="TextBox 6" id="6"/>
          <p:cNvSpPr txBox="true"/>
          <p:nvPr/>
        </p:nvSpPr>
        <p:spPr>
          <a:xfrm rot="0">
            <a:off x="1028700" y="1149595"/>
            <a:ext cx="14188692" cy="853207"/>
          </a:xfrm>
          <a:prstGeom prst="rect">
            <a:avLst/>
          </a:prstGeom>
        </p:spPr>
        <p:txBody>
          <a:bodyPr anchor="t" rtlCol="false" tIns="0" lIns="0" bIns="0" rIns="0">
            <a:spAutoFit/>
          </a:bodyPr>
          <a:lstStyle/>
          <a:p>
            <a:pPr algn="l">
              <a:lnSpc>
                <a:spcPts val="7047"/>
              </a:lnSpc>
            </a:pPr>
            <a:r>
              <a:rPr lang="en-US" sz="5034">
                <a:solidFill>
                  <a:srgbClr val="232B38"/>
                </a:solidFill>
                <a:latin typeface="Shrikhand"/>
                <a:ea typeface="Shrikhand"/>
                <a:cs typeface="Shrikhand"/>
                <a:sym typeface="Shrikhand"/>
              </a:rPr>
              <a:t>Solution and Value Proposition</a:t>
            </a:r>
          </a:p>
        </p:txBody>
      </p:sp>
      <p:sp>
        <p:nvSpPr>
          <p:cNvPr name="AutoShape 7" id="7"/>
          <p:cNvSpPr/>
          <p:nvPr/>
        </p:nvSpPr>
        <p:spPr>
          <a:xfrm flipV="true">
            <a:off x="1085584" y="2068510"/>
            <a:ext cx="10681798" cy="19050"/>
          </a:xfrm>
          <a:prstGeom prst="line">
            <a:avLst/>
          </a:prstGeom>
          <a:ln cap="flat" w="38100">
            <a:solidFill>
              <a:srgbClr val="232B38"/>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TextBox 2" id="2"/>
          <p:cNvSpPr txBox="true"/>
          <p:nvPr/>
        </p:nvSpPr>
        <p:spPr>
          <a:xfrm rot="0">
            <a:off x="877006" y="1309473"/>
            <a:ext cx="13093778" cy="870615"/>
          </a:xfrm>
          <a:prstGeom prst="rect">
            <a:avLst/>
          </a:prstGeom>
        </p:spPr>
        <p:txBody>
          <a:bodyPr anchor="t" rtlCol="false" tIns="0" lIns="0" bIns="0" rIns="0">
            <a:spAutoFit/>
          </a:bodyPr>
          <a:lstStyle/>
          <a:p>
            <a:pPr algn="r">
              <a:lnSpc>
                <a:spcPts val="7138"/>
              </a:lnSpc>
            </a:pPr>
            <a:r>
              <a:rPr lang="en-US" sz="5098">
                <a:solidFill>
                  <a:srgbClr val="232B38"/>
                </a:solidFill>
                <a:latin typeface="Shrikhand"/>
                <a:ea typeface="Shrikhand"/>
                <a:cs typeface="Shrikhand"/>
                <a:sym typeface="Shrikhand"/>
              </a:rPr>
              <a:t>Customizations and Unique Features</a:t>
            </a:r>
          </a:p>
        </p:txBody>
      </p:sp>
      <p:sp>
        <p:nvSpPr>
          <p:cNvPr name="TextBox 3" id="3"/>
          <p:cNvSpPr txBox="true"/>
          <p:nvPr/>
        </p:nvSpPr>
        <p:spPr>
          <a:xfrm rot="0">
            <a:off x="1330092" y="2723524"/>
            <a:ext cx="16176957" cy="5970974"/>
          </a:xfrm>
          <a:prstGeom prst="rect">
            <a:avLst/>
          </a:prstGeom>
        </p:spPr>
        <p:txBody>
          <a:bodyPr anchor="t" rtlCol="false" tIns="0" lIns="0" bIns="0" rIns="0">
            <a:spAutoFit/>
          </a:bodyPr>
          <a:lstStyle/>
          <a:p>
            <a:pPr algn="l">
              <a:lnSpc>
                <a:spcPts val="4791"/>
              </a:lnSpc>
            </a:pPr>
          </a:p>
          <a:p>
            <a:pPr algn="l">
              <a:lnSpc>
                <a:spcPts val="4791"/>
              </a:lnSpc>
            </a:pPr>
            <a:r>
              <a:rPr lang="en-US" sz="3422">
                <a:solidFill>
                  <a:srgbClr val="3A4031"/>
                </a:solidFill>
                <a:latin typeface="Muli Bold"/>
                <a:ea typeface="Muli Bold"/>
                <a:cs typeface="Muli Bold"/>
                <a:sym typeface="Muli Bold"/>
              </a:rPr>
              <a:t>Added Chatbot: </a:t>
            </a:r>
            <a:r>
              <a:rPr lang="en-US" sz="3422">
                <a:solidFill>
                  <a:srgbClr val="3A4031"/>
                </a:solidFill>
                <a:latin typeface="Muli"/>
                <a:ea typeface="Muli"/>
                <a:cs typeface="Muli"/>
                <a:sym typeface="Muli"/>
              </a:rPr>
              <a:t>Custom-developed chatbot to assist users with common queries and tasks, enhancing user engagement and support.</a:t>
            </a:r>
          </a:p>
          <a:p>
            <a:pPr algn="l">
              <a:lnSpc>
                <a:spcPts val="4791"/>
              </a:lnSpc>
            </a:pPr>
            <a:r>
              <a:rPr lang="en-US" sz="3422">
                <a:solidFill>
                  <a:srgbClr val="3A4031"/>
                </a:solidFill>
                <a:latin typeface="Muli Bold"/>
                <a:ea typeface="Muli Bold"/>
                <a:cs typeface="Muli Bold"/>
                <a:sym typeface="Muli Bold"/>
              </a:rPr>
              <a:t>AI-Powered Assistance:</a:t>
            </a:r>
            <a:r>
              <a:rPr lang="en-US" sz="3422">
                <a:solidFill>
                  <a:srgbClr val="3A4031"/>
                </a:solidFill>
                <a:latin typeface="Muli"/>
                <a:ea typeface="Muli"/>
                <a:cs typeface="Muli"/>
                <a:sym typeface="Muli"/>
              </a:rPr>
              <a:t> The chatbot is designed to handle common queries, provide guidance, and assist users with tasks such as booking appointments and accessing information.</a:t>
            </a:r>
          </a:p>
          <a:p>
            <a:pPr algn="l">
              <a:lnSpc>
                <a:spcPts val="4791"/>
              </a:lnSpc>
            </a:pPr>
            <a:r>
              <a:rPr lang="en-US" sz="3422">
                <a:solidFill>
                  <a:srgbClr val="3A4031"/>
                </a:solidFill>
                <a:latin typeface="Muli Bold"/>
                <a:ea typeface="Muli Bold"/>
                <a:cs typeface="Muli Bold"/>
                <a:sym typeface="Muli Bold"/>
              </a:rPr>
              <a:t>24/7 Availability: </a:t>
            </a:r>
            <a:r>
              <a:rPr lang="en-US" sz="3422">
                <a:solidFill>
                  <a:srgbClr val="3A4031"/>
                </a:solidFill>
                <a:latin typeface="Muli"/>
                <a:ea typeface="Muli"/>
                <a:cs typeface="Muli"/>
                <a:sym typeface="Muli"/>
              </a:rPr>
              <a:t>Unlike human staff, the chatbot is available round-the-clock to assist users at any time, improving accessibility and user satisfaction</a:t>
            </a:r>
          </a:p>
          <a:p>
            <a:pPr algn="l">
              <a:lnSpc>
                <a:spcPts val="4791"/>
              </a:lnSpc>
            </a:pPr>
            <a:r>
              <a:rPr lang="en-US" sz="3422">
                <a:solidFill>
                  <a:srgbClr val="3A4031"/>
                </a:solidFill>
                <a:latin typeface="Muli Bold"/>
                <a:ea typeface="Muli Bold"/>
                <a:cs typeface="Muli Bold"/>
                <a:sym typeface="Muli Bold"/>
              </a:rPr>
              <a:t>Patients:</a:t>
            </a:r>
            <a:r>
              <a:rPr lang="en-US" sz="3422">
                <a:solidFill>
                  <a:srgbClr val="3A4031"/>
                </a:solidFill>
                <a:latin typeface="Muli"/>
                <a:ea typeface="Muli"/>
                <a:cs typeface="Muli"/>
                <a:sym typeface="Muli"/>
              </a:rPr>
              <a:t> Looking for medical information, booking appointments, and accessing their health records.</a:t>
            </a:r>
          </a:p>
        </p:txBody>
      </p:sp>
      <p:sp>
        <p:nvSpPr>
          <p:cNvPr name="Freeform 4" id="4"/>
          <p:cNvSpPr/>
          <p:nvPr/>
        </p:nvSpPr>
        <p:spPr>
          <a:xfrm flipH="false" flipV="false" rot="0">
            <a:off x="20457" y="9258300"/>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2">
              <a:extLst>
                <a:ext uri="{96DAC541-7B7A-43D3-8B79-37D633B846F1}">
                  <asvg:svgBlip xmlns:asvg="http://schemas.microsoft.com/office/drawing/2016/SVG/main" r:embed="rId3"/>
                </a:ext>
              </a:extLst>
            </a:blip>
            <a:stretch>
              <a:fillRect l="0" t="-615090" r="0" b="0"/>
            </a:stretch>
          </a:blipFill>
          <a:ln cap="sq">
            <a:noFill/>
            <a:prstDash val="solid"/>
            <a:miter/>
          </a:ln>
        </p:spPr>
      </p:sp>
      <p:sp>
        <p:nvSpPr>
          <p:cNvPr name="Freeform 5" id="5"/>
          <p:cNvSpPr/>
          <p:nvPr/>
        </p:nvSpPr>
        <p:spPr>
          <a:xfrm flipH="true" flipV="false" rot="0">
            <a:off x="14881152" y="100467"/>
            <a:ext cx="3453247" cy="2079620"/>
          </a:xfrm>
          <a:custGeom>
            <a:avLst/>
            <a:gdLst/>
            <a:ahLst/>
            <a:cxnLst/>
            <a:rect r="r" b="b" t="t" l="l"/>
            <a:pathLst>
              <a:path h="2079620" w="3453247">
                <a:moveTo>
                  <a:pt x="3453247" y="0"/>
                </a:moveTo>
                <a:lnTo>
                  <a:pt x="0" y="0"/>
                </a:lnTo>
                <a:lnTo>
                  <a:pt x="0" y="2079620"/>
                </a:lnTo>
                <a:lnTo>
                  <a:pt x="3453247" y="2079620"/>
                </a:lnTo>
                <a:lnTo>
                  <a:pt x="3453247" y="0"/>
                </a:lnTo>
                <a:close/>
              </a:path>
            </a:pathLst>
          </a:custGeom>
          <a:blipFill>
            <a:blip r:embed="rId2">
              <a:extLst>
                <a:ext uri="{96DAC541-7B7A-43D3-8B79-37D633B846F1}">
                  <asvg:svgBlip xmlns:asvg="http://schemas.microsoft.com/office/drawing/2016/SVG/main" r:embed="rId3"/>
                </a:ext>
              </a:extLst>
            </a:blip>
            <a:stretch>
              <a:fillRect l="0" t="0" r="0" b="-154396"/>
            </a:stretch>
          </a:blipFill>
          <a:ln cap="sq">
            <a:noFill/>
            <a:prstDash val="solid"/>
            <a:miter/>
          </a:ln>
        </p:spPr>
      </p:sp>
      <p:sp>
        <p:nvSpPr>
          <p:cNvPr name="Freeform 6" id="6"/>
          <p:cNvSpPr/>
          <p:nvPr/>
        </p:nvSpPr>
        <p:spPr>
          <a:xfrm flipH="false" flipV="false" rot="0">
            <a:off x="14384088" y="9258300"/>
            <a:ext cx="3903912" cy="2129406"/>
          </a:xfrm>
          <a:custGeom>
            <a:avLst/>
            <a:gdLst/>
            <a:ahLst/>
            <a:cxnLst/>
            <a:rect r="r" b="b" t="t" l="l"/>
            <a:pathLst>
              <a:path h="2129406" w="3903912">
                <a:moveTo>
                  <a:pt x="0" y="0"/>
                </a:moveTo>
                <a:lnTo>
                  <a:pt x="3903912" y="0"/>
                </a:lnTo>
                <a:lnTo>
                  <a:pt x="3903912" y="2129406"/>
                </a:lnTo>
                <a:lnTo>
                  <a:pt x="0" y="21294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AutoShape 7" id="7"/>
          <p:cNvSpPr/>
          <p:nvPr/>
        </p:nvSpPr>
        <p:spPr>
          <a:xfrm>
            <a:off x="3007642" y="2180087"/>
            <a:ext cx="8975579" cy="0"/>
          </a:xfrm>
          <a:prstGeom prst="line">
            <a:avLst/>
          </a:prstGeom>
          <a:ln cap="flat" w="38100">
            <a:solidFill>
              <a:srgbClr val="232B38"/>
            </a:solidFill>
            <a:prstDash val="solid"/>
            <a:headEnd type="none" len="sm" w="sm"/>
            <a:tailEnd type="none" len="sm" w="sm"/>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false" flipV="false" rot="0">
            <a:off x="-144030" y="0"/>
            <a:ext cx="3453247" cy="2079620"/>
          </a:xfrm>
          <a:custGeom>
            <a:avLst/>
            <a:gdLst/>
            <a:ahLst/>
            <a:cxnLst/>
            <a:rect r="r" b="b" t="t" l="l"/>
            <a:pathLst>
              <a:path h="2079620" w="3453247">
                <a:moveTo>
                  <a:pt x="0" y="0"/>
                </a:moveTo>
                <a:lnTo>
                  <a:pt x="3453247" y="0"/>
                </a:lnTo>
                <a:lnTo>
                  <a:pt x="3453247" y="2079620"/>
                </a:lnTo>
                <a:lnTo>
                  <a:pt x="0" y="2079620"/>
                </a:lnTo>
                <a:lnTo>
                  <a:pt x="0" y="0"/>
                </a:lnTo>
                <a:close/>
              </a:path>
            </a:pathLst>
          </a:custGeom>
          <a:blipFill>
            <a:blip r:embed="rId2">
              <a:extLst>
                <a:ext uri="{96DAC541-7B7A-43D3-8B79-37D633B846F1}">
                  <asvg:svgBlip xmlns:asvg="http://schemas.microsoft.com/office/drawing/2016/SVG/main" r:embed="rId3"/>
                </a:ext>
              </a:extLst>
            </a:blip>
            <a:stretch>
              <a:fillRect l="0" t="0" r="0" b="-154396"/>
            </a:stretch>
          </a:blipFill>
          <a:ln cap="sq">
            <a:noFill/>
            <a:prstDash val="solid"/>
            <a:miter/>
          </a:ln>
        </p:spPr>
      </p:sp>
      <p:sp>
        <p:nvSpPr>
          <p:cNvPr name="Freeform 3" id="3"/>
          <p:cNvSpPr/>
          <p:nvPr/>
        </p:nvSpPr>
        <p:spPr>
          <a:xfrm flipH="true" flipV="false" rot="0">
            <a:off x="-88426" y="8997602"/>
            <a:ext cx="3903912" cy="2129406"/>
          </a:xfrm>
          <a:custGeom>
            <a:avLst/>
            <a:gdLst/>
            <a:ahLst/>
            <a:cxnLst/>
            <a:rect r="r" b="b" t="t" l="l"/>
            <a:pathLst>
              <a:path h="2129406" w="3903912">
                <a:moveTo>
                  <a:pt x="3903912" y="0"/>
                </a:moveTo>
                <a:lnTo>
                  <a:pt x="0" y="0"/>
                </a:lnTo>
                <a:lnTo>
                  <a:pt x="0" y="2129406"/>
                </a:lnTo>
                <a:lnTo>
                  <a:pt x="3903912" y="2129406"/>
                </a:lnTo>
                <a:lnTo>
                  <a:pt x="3903912"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4" id="4"/>
          <p:cNvSpPr/>
          <p:nvPr/>
        </p:nvSpPr>
        <p:spPr>
          <a:xfrm flipH="false" flipV="false" rot="0">
            <a:off x="13591055" y="9290833"/>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2">
              <a:extLst>
                <a:ext uri="{96DAC541-7B7A-43D3-8B79-37D633B846F1}">
                  <asvg:svgBlip xmlns:asvg="http://schemas.microsoft.com/office/drawing/2016/SVG/main" r:embed="rId3"/>
                </a:ext>
              </a:extLst>
            </a:blip>
            <a:stretch>
              <a:fillRect l="0" t="-615090" r="0" b="0"/>
            </a:stretch>
          </a:blipFill>
          <a:ln cap="sq">
            <a:noFill/>
            <a:prstDash val="solid"/>
            <a:miter/>
          </a:ln>
        </p:spPr>
      </p:sp>
      <p:sp>
        <p:nvSpPr>
          <p:cNvPr name="TextBox 5" id="5"/>
          <p:cNvSpPr txBox="true"/>
          <p:nvPr/>
        </p:nvSpPr>
        <p:spPr>
          <a:xfrm rot="0">
            <a:off x="1582594" y="1309392"/>
            <a:ext cx="12934140" cy="986183"/>
          </a:xfrm>
          <a:prstGeom prst="rect">
            <a:avLst/>
          </a:prstGeom>
        </p:spPr>
        <p:txBody>
          <a:bodyPr anchor="t" rtlCol="false" tIns="0" lIns="0" bIns="0" rIns="0">
            <a:spAutoFit/>
          </a:bodyPr>
          <a:lstStyle/>
          <a:p>
            <a:pPr algn="l">
              <a:lnSpc>
                <a:spcPts val="8118"/>
              </a:lnSpc>
            </a:pPr>
            <a:r>
              <a:rPr lang="en-US" sz="5798">
                <a:solidFill>
                  <a:srgbClr val="232B38"/>
                </a:solidFill>
                <a:latin typeface="Shrikhand"/>
                <a:ea typeface="Shrikhand"/>
                <a:cs typeface="Shrikhand"/>
                <a:sym typeface="Shrikhand"/>
              </a:rPr>
              <a:t>Modeling and Frameworks Used</a:t>
            </a:r>
          </a:p>
        </p:txBody>
      </p:sp>
      <p:sp>
        <p:nvSpPr>
          <p:cNvPr name="AutoShape 6" id="6"/>
          <p:cNvSpPr/>
          <p:nvPr/>
        </p:nvSpPr>
        <p:spPr>
          <a:xfrm flipV="true">
            <a:off x="1592661" y="2494559"/>
            <a:ext cx="8966649" cy="19050"/>
          </a:xfrm>
          <a:prstGeom prst="line">
            <a:avLst/>
          </a:prstGeom>
          <a:ln cap="flat" w="38100">
            <a:solidFill>
              <a:srgbClr val="232B38"/>
            </a:solidFill>
            <a:prstDash val="solid"/>
            <a:headEnd type="none" len="sm" w="sm"/>
            <a:tailEnd type="none" len="sm" w="sm"/>
          </a:ln>
        </p:spPr>
      </p:sp>
      <p:sp>
        <p:nvSpPr>
          <p:cNvPr name="TextBox 7" id="7"/>
          <p:cNvSpPr txBox="true"/>
          <p:nvPr/>
        </p:nvSpPr>
        <p:spPr>
          <a:xfrm rot="0">
            <a:off x="0" y="2504084"/>
            <a:ext cx="17470482" cy="6734175"/>
          </a:xfrm>
          <a:prstGeom prst="rect">
            <a:avLst/>
          </a:prstGeom>
        </p:spPr>
        <p:txBody>
          <a:bodyPr anchor="t" rtlCol="false" tIns="0" lIns="0" bIns="0" rIns="0">
            <a:spAutoFit/>
          </a:bodyPr>
          <a:lstStyle/>
          <a:p>
            <a:pPr algn="ctr">
              <a:lnSpc>
                <a:spcPts val="4899"/>
              </a:lnSpc>
            </a:pPr>
            <a:r>
              <a:rPr lang="en-US" sz="3499">
                <a:solidFill>
                  <a:srgbClr val="232B38"/>
                </a:solidFill>
                <a:latin typeface="Canva Sans Bold"/>
                <a:ea typeface="Canva Sans Bold"/>
                <a:cs typeface="Canva Sans Bold"/>
                <a:sym typeface="Canva Sans Bold"/>
              </a:rPr>
              <a:t>Frontend:-</a:t>
            </a:r>
          </a:p>
          <a:p>
            <a:pPr algn="ctr">
              <a:lnSpc>
                <a:spcPts val="3500"/>
              </a:lnSpc>
            </a:pPr>
            <a:r>
              <a:rPr lang="en-US" sz="2500">
                <a:solidFill>
                  <a:srgbClr val="232B38"/>
                </a:solidFill>
                <a:latin typeface="Canva Sans Bold"/>
                <a:ea typeface="Canva Sans Bold"/>
                <a:cs typeface="Canva Sans Bold"/>
                <a:sym typeface="Canva Sans Bold"/>
              </a:rPr>
              <a:t>HTML (HyperText Markup Language):</a:t>
            </a:r>
          </a:p>
          <a:p>
            <a:pPr algn="ctr">
              <a:lnSpc>
                <a:spcPts val="3500"/>
              </a:lnSpc>
            </a:pPr>
            <a:r>
              <a:rPr lang="en-US" sz="2500">
                <a:solidFill>
                  <a:srgbClr val="232B38"/>
                </a:solidFill>
                <a:latin typeface="Canva Sans"/>
                <a:ea typeface="Canva Sans"/>
                <a:cs typeface="Canva Sans"/>
                <a:sym typeface="Canva Sans"/>
              </a:rPr>
              <a:t>Purpose: The backbone of the website’s structure, used to create the layout and content.</a:t>
            </a:r>
          </a:p>
          <a:p>
            <a:pPr algn="ctr">
              <a:lnSpc>
                <a:spcPts val="3500"/>
              </a:lnSpc>
            </a:pPr>
            <a:r>
              <a:rPr lang="en-US" sz="2500">
                <a:solidFill>
                  <a:srgbClr val="232B38"/>
                </a:solidFill>
                <a:latin typeface="Canva Sans"/>
                <a:ea typeface="Canva Sans"/>
                <a:cs typeface="Canva Sans"/>
                <a:sym typeface="Canva Sans"/>
              </a:rPr>
              <a:t>Customization: Custom HTML elements are used to create unique layouts for different pages, ensuring that the design aligns with the hospital’s branding.</a:t>
            </a:r>
          </a:p>
          <a:p>
            <a:pPr algn="ctr">
              <a:lnSpc>
                <a:spcPts val="3500"/>
              </a:lnSpc>
            </a:pPr>
            <a:r>
              <a:rPr lang="en-US" sz="2500">
                <a:solidFill>
                  <a:srgbClr val="232B38"/>
                </a:solidFill>
                <a:latin typeface="Canva Sans Bold"/>
                <a:ea typeface="Canva Sans Bold"/>
                <a:cs typeface="Canva Sans Bold"/>
                <a:sym typeface="Canva Sans Bold"/>
              </a:rPr>
              <a:t>CSS (Cascading Style Sheets):</a:t>
            </a:r>
          </a:p>
          <a:p>
            <a:pPr algn="ctr">
              <a:lnSpc>
                <a:spcPts val="3500"/>
              </a:lnSpc>
            </a:pPr>
            <a:r>
              <a:rPr lang="en-US" sz="2500">
                <a:solidFill>
                  <a:srgbClr val="232B38"/>
                </a:solidFill>
                <a:latin typeface="Canva Sans"/>
                <a:ea typeface="Canva Sans"/>
                <a:cs typeface="Canva Sans"/>
                <a:sym typeface="Canva Sans"/>
              </a:rPr>
              <a:t>Purpose: Styling the website to enhance its visual appeal.</a:t>
            </a:r>
          </a:p>
          <a:p>
            <a:pPr algn="ctr">
              <a:lnSpc>
                <a:spcPts val="3500"/>
              </a:lnSpc>
            </a:pPr>
            <a:r>
              <a:rPr lang="en-US" sz="2500">
                <a:solidFill>
                  <a:srgbClr val="232B38"/>
                </a:solidFill>
                <a:latin typeface="Canva Sans"/>
                <a:ea typeface="Canva Sans"/>
                <a:cs typeface="Canva Sans"/>
                <a:sym typeface="Canva Sans"/>
              </a:rPr>
              <a:t>Customization: Utilized custom CSS to ensure a consistent design theme, including color schemes, fonts, and spacing. CSS frameworks like Bootstrap may have been used for responsive design, ensuring the site looks good on all devices.</a:t>
            </a:r>
          </a:p>
          <a:p>
            <a:pPr algn="ctr">
              <a:lnSpc>
                <a:spcPts val="3500"/>
              </a:lnSpc>
            </a:pPr>
            <a:r>
              <a:rPr lang="en-US" sz="2500">
                <a:solidFill>
                  <a:srgbClr val="232B38"/>
                </a:solidFill>
                <a:latin typeface="Canva Sans Bold"/>
                <a:ea typeface="Canva Sans Bold"/>
                <a:cs typeface="Canva Sans Bold"/>
                <a:sym typeface="Canva Sans Bold"/>
              </a:rPr>
              <a:t>JavaScript:</a:t>
            </a:r>
          </a:p>
          <a:p>
            <a:pPr algn="ctr">
              <a:lnSpc>
                <a:spcPts val="3500"/>
              </a:lnSpc>
            </a:pPr>
            <a:r>
              <a:rPr lang="en-US" sz="2500">
                <a:solidFill>
                  <a:srgbClr val="232B38"/>
                </a:solidFill>
                <a:latin typeface="Canva Sans"/>
                <a:ea typeface="Canva Sans"/>
                <a:cs typeface="Canva Sans"/>
                <a:sym typeface="Canva Sans"/>
              </a:rPr>
              <a:t>Purpose: Adding interactivity to the website.</a:t>
            </a:r>
          </a:p>
          <a:p>
            <a:pPr algn="ctr">
              <a:lnSpc>
                <a:spcPts val="3500"/>
              </a:lnSpc>
            </a:pPr>
            <a:r>
              <a:rPr lang="en-US" sz="2500">
                <a:solidFill>
                  <a:srgbClr val="232B38"/>
                </a:solidFill>
                <a:latin typeface="Canva Sans"/>
                <a:ea typeface="Canva Sans"/>
                <a:cs typeface="Canva Sans"/>
                <a:sym typeface="Canva Sans"/>
              </a:rPr>
              <a:t>  Customization: Used for dynamic content updates, form validations, and interactive elements like carousels and modals. Libraries like jQuery or frameworks like React.js or Vue.js could be used to simplify and enhance JavaScript development.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C2D1E1"/>
        </a:solidFill>
      </p:bgPr>
    </p:bg>
    <p:spTree>
      <p:nvGrpSpPr>
        <p:cNvPr id="1" name=""/>
        <p:cNvGrpSpPr/>
        <p:nvPr/>
      </p:nvGrpSpPr>
      <p:grpSpPr>
        <a:xfrm>
          <a:off x="0" y="0"/>
          <a:ext cx="0" cy="0"/>
          <a:chOff x="0" y="0"/>
          <a:chExt cx="0" cy="0"/>
        </a:xfrm>
      </p:grpSpPr>
      <p:sp>
        <p:nvSpPr>
          <p:cNvPr name="Freeform 2" id="2"/>
          <p:cNvSpPr/>
          <p:nvPr/>
        </p:nvSpPr>
        <p:spPr>
          <a:xfrm flipH="true" flipV="false" rot="0">
            <a:off x="-260758" y="9388426"/>
            <a:ext cx="3903912" cy="2129406"/>
          </a:xfrm>
          <a:custGeom>
            <a:avLst/>
            <a:gdLst/>
            <a:ahLst/>
            <a:cxnLst/>
            <a:rect r="r" b="b" t="t" l="l"/>
            <a:pathLst>
              <a:path h="2129406" w="3903912">
                <a:moveTo>
                  <a:pt x="3903912" y="0"/>
                </a:moveTo>
                <a:lnTo>
                  <a:pt x="0" y="0"/>
                </a:lnTo>
                <a:lnTo>
                  <a:pt x="0" y="2129407"/>
                </a:lnTo>
                <a:lnTo>
                  <a:pt x="3903912" y="2129407"/>
                </a:lnTo>
                <a:lnTo>
                  <a:pt x="3903912"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Freeform 3" id="3"/>
          <p:cNvSpPr/>
          <p:nvPr/>
        </p:nvSpPr>
        <p:spPr>
          <a:xfrm flipH="false" flipV="false" rot="0">
            <a:off x="-35426" y="-248203"/>
            <a:ext cx="3453247" cy="2079620"/>
          </a:xfrm>
          <a:custGeom>
            <a:avLst/>
            <a:gdLst/>
            <a:ahLst/>
            <a:cxnLst/>
            <a:rect r="r" b="b" t="t" l="l"/>
            <a:pathLst>
              <a:path h="2079620" w="3453247">
                <a:moveTo>
                  <a:pt x="0" y="0"/>
                </a:moveTo>
                <a:lnTo>
                  <a:pt x="3453247" y="0"/>
                </a:lnTo>
                <a:lnTo>
                  <a:pt x="3453247" y="2079620"/>
                </a:lnTo>
                <a:lnTo>
                  <a:pt x="0" y="2079620"/>
                </a:lnTo>
                <a:lnTo>
                  <a:pt x="0" y="0"/>
                </a:lnTo>
                <a:close/>
              </a:path>
            </a:pathLst>
          </a:custGeom>
          <a:blipFill>
            <a:blip r:embed="rId4">
              <a:extLst>
                <a:ext uri="{96DAC541-7B7A-43D3-8B79-37D633B846F1}">
                  <asvg:svgBlip xmlns:asvg="http://schemas.microsoft.com/office/drawing/2016/SVG/main" r:embed="rId5"/>
                </a:ext>
              </a:extLst>
            </a:blip>
            <a:stretch>
              <a:fillRect l="0" t="0" r="0" b="-154396"/>
            </a:stretch>
          </a:blipFill>
          <a:ln cap="sq">
            <a:noFill/>
            <a:prstDash val="solid"/>
            <a:miter/>
          </a:ln>
        </p:spPr>
      </p:sp>
      <p:sp>
        <p:nvSpPr>
          <p:cNvPr name="Freeform 4" id="4"/>
          <p:cNvSpPr/>
          <p:nvPr/>
        </p:nvSpPr>
        <p:spPr>
          <a:xfrm flipH="false" flipV="false" rot="0">
            <a:off x="13842609" y="9316715"/>
            <a:ext cx="4696945" cy="1006288"/>
          </a:xfrm>
          <a:custGeom>
            <a:avLst/>
            <a:gdLst/>
            <a:ahLst/>
            <a:cxnLst/>
            <a:rect r="r" b="b" t="t" l="l"/>
            <a:pathLst>
              <a:path h="1006288" w="4696945">
                <a:moveTo>
                  <a:pt x="0" y="0"/>
                </a:moveTo>
                <a:lnTo>
                  <a:pt x="4696945" y="0"/>
                </a:lnTo>
                <a:lnTo>
                  <a:pt x="4696945" y="1006288"/>
                </a:lnTo>
                <a:lnTo>
                  <a:pt x="0" y="1006288"/>
                </a:lnTo>
                <a:lnTo>
                  <a:pt x="0" y="0"/>
                </a:lnTo>
                <a:close/>
              </a:path>
            </a:pathLst>
          </a:custGeom>
          <a:blipFill>
            <a:blip r:embed="rId4">
              <a:extLst>
                <a:ext uri="{96DAC541-7B7A-43D3-8B79-37D633B846F1}">
                  <asvg:svgBlip xmlns:asvg="http://schemas.microsoft.com/office/drawing/2016/SVG/main" r:embed="rId5"/>
                </a:ext>
              </a:extLst>
            </a:blip>
            <a:stretch>
              <a:fillRect l="0" t="-615090" r="0" b="0"/>
            </a:stretch>
          </a:blipFill>
          <a:ln cap="sq">
            <a:noFill/>
            <a:prstDash val="solid"/>
            <a:miter/>
          </a:ln>
        </p:spPr>
      </p:sp>
      <p:sp>
        <p:nvSpPr>
          <p:cNvPr name="AutoShape 5" id="5"/>
          <p:cNvSpPr/>
          <p:nvPr/>
        </p:nvSpPr>
        <p:spPr>
          <a:xfrm flipV="true">
            <a:off x="1858077" y="2108869"/>
            <a:ext cx="3570153" cy="0"/>
          </a:xfrm>
          <a:prstGeom prst="line">
            <a:avLst/>
          </a:prstGeom>
          <a:ln cap="flat" w="38100">
            <a:solidFill>
              <a:srgbClr val="232B38"/>
            </a:solidFill>
            <a:prstDash val="solid"/>
            <a:headEnd type="none" len="sm" w="sm"/>
            <a:tailEnd type="none" len="sm" w="sm"/>
          </a:ln>
        </p:spPr>
      </p:sp>
      <p:sp>
        <p:nvSpPr>
          <p:cNvPr name="Freeform 6" id="6"/>
          <p:cNvSpPr/>
          <p:nvPr/>
        </p:nvSpPr>
        <p:spPr>
          <a:xfrm flipH="false" flipV="false" rot="0">
            <a:off x="2246358" y="2435283"/>
            <a:ext cx="12781667" cy="6823017"/>
          </a:xfrm>
          <a:custGeom>
            <a:avLst/>
            <a:gdLst/>
            <a:ahLst/>
            <a:cxnLst/>
            <a:rect r="r" b="b" t="t" l="l"/>
            <a:pathLst>
              <a:path h="6823017" w="12781667">
                <a:moveTo>
                  <a:pt x="0" y="0"/>
                </a:moveTo>
                <a:lnTo>
                  <a:pt x="12781667" y="0"/>
                </a:lnTo>
                <a:lnTo>
                  <a:pt x="12781667" y="6823017"/>
                </a:lnTo>
                <a:lnTo>
                  <a:pt x="0" y="6823017"/>
                </a:lnTo>
                <a:lnTo>
                  <a:pt x="0" y="0"/>
                </a:lnTo>
                <a:close/>
              </a:path>
            </a:pathLst>
          </a:custGeom>
          <a:blipFill>
            <a:blip r:embed="rId6"/>
            <a:stretch>
              <a:fillRect l="0" t="-632" r="0" b="-4741"/>
            </a:stretch>
          </a:blipFill>
        </p:spPr>
      </p:sp>
      <p:sp>
        <p:nvSpPr>
          <p:cNvPr name="TextBox 7" id="7"/>
          <p:cNvSpPr txBox="true"/>
          <p:nvPr/>
        </p:nvSpPr>
        <p:spPr>
          <a:xfrm rot="0">
            <a:off x="-3801770" y="742950"/>
            <a:ext cx="10184798" cy="1384969"/>
          </a:xfrm>
          <a:prstGeom prst="rect">
            <a:avLst/>
          </a:prstGeom>
        </p:spPr>
        <p:txBody>
          <a:bodyPr anchor="t" rtlCol="false" tIns="0" lIns="0" bIns="0" rIns="0">
            <a:spAutoFit/>
          </a:bodyPr>
          <a:lstStyle/>
          <a:p>
            <a:pPr algn="r">
              <a:lnSpc>
                <a:spcPts val="11338"/>
              </a:lnSpc>
            </a:pPr>
            <a:r>
              <a:rPr lang="en-US" sz="8098">
                <a:solidFill>
                  <a:srgbClr val="232B38"/>
                </a:solidFill>
                <a:latin typeface="Shrikhand"/>
                <a:ea typeface="Shrikhand"/>
                <a:cs typeface="Shrikhand"/>
                <a:sym typeface="Shrikhand"/>
              </a:rPr>
              <a:t>RESULT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DAGMa0Gm4LI</dc:identifier>
  <dcterms:modified xsi:type="dcterms:W3CDTF">2011-08-01T06:04:30Z</dcterms:modified>
  <cp:revision>1</cp:revision>
  <dc:title>Edunet_Foundation</dc:title>
</cp:coreProperties>
</file>

<file path=docProps/thumbnail.jpeg>
</file>